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83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9F6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mmon%20Docs\PPTs\Apex18\Working%20Files\Exit%20Sheets\6%20Yr%20Return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Video\e\Common%20Docs\PPTs\Apex18\Working%20Files\PE%20Data\10-By%20Media%20Valuation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ideo\e\Common%20Docs\PPTs\Apex18\Working%20Files\5-b-Industry-Share-of2015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Video\e\Common%20Docs\PPTs\Apex18\Working%20Files\VC%20Data\Niche%20-%20Varatha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Video\e\Common%20Docs\PPTs\Apex18\Working%20Files\5-Stage-2017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Video\e\Common%20Docs\PPTs\Apex18\Working%20Files\5-Size-2017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Video\e\Common%20Docs\PPTs\Apex18\Working%20Files\5-Size-2017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Video\e\Common%20Docs\PPTs\Apex18\Working%20Files\1-By%20Year-2017%20-%20Exits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Video\e\Common%20Docs\PPTs\Apex18\Working%20Files\5-b-Industry-Share-Exits-2017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Video\e\Common%20Docs\PPTs\Apex18\Working%20Files\Exit%20Sheets\9-Industry%20Return%20Multipl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Video\e\Common%20Docs\PPTs\Apex18\Working%20Files\Exit%20Sheets\5-by-Type-Share-PPT%20Chart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Video\e\Common%20Docs\PPTs\Apex18\Working%20Files\Exit%20Sheets\10-By%20IPO.xls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Video\e\Common%20Docs\PPTs\Apex18\Working%20Files\Exit%20Sheets\6-PE-Exit%20by%20RM.xls" TargetMode="External"/><Relationship Id="rId1" Type="http://schemas.openxmlformats.org/officeDocument/2006/relationships/themeOverride" Target="../theme/themeOverride1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Video\e\Common%20Docs\PPTs\Apex18\Working%20Files\1-By%20Year-2017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mmon%20Docs\PPTs\Apex18\Working%20Files\PE%20Data\10-By%20Media%20Valuation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5195994522424153E-2"/>
          <c:y val="2.9654165825425832E-2"/>
          <c:w val="0.91819772528433941"/>
          <c:h val="0.88245339524867061"/>
        </c:manualLayout>
      </c:layout>
      <c:barChart>
        <c:barDir val="col"/>
        <c:grouping val="clustered"/>
        <c:ser>
          <c:idx val="0"/>
          <c:order val="0"/>
          <c:tx>
            <c:strRef>
              <c:f>'6 Yr Data'!$B$3</c:f>
              <c:strCache>
                <c:ptCount val="1"/>
                <c:pt idx="0">
                  <c:v>  EXITS (Current Yr)</c:v>
                </c:pt>
              </c:strCache>
            </c:strRef>
          </c:tx>
          <c:spPr>
            <a:solidFill>
              <a:srgbClr val="BF9F62"/>
            </a:solidFill>
          </c:spPr>
          <c:cat>
            <c:numRef>
              <c:f>'6 Yr Data'!$A$5:$A$12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'6 Yr Data'!$B$5:$B$12</c:f>
              <c:numCache>
                <c:formatCode>0</c:formatCode>
                <c:ptCount val="8"/>
                <c:pt idx="0">
                  <c:v>6312</c:v>
                </c:pt>
                <c:pt idx="1">
                  <c:v>3822</c:v>
                </c:pt>
                <c:pt idx="2">
                  <c:v>5582</c:v>
                </c:pt>
                <c:pt idx="3">
                  <c:v>4921.09</c:v>
                </c:pt>
                <c:pt idx="4">
                  <c:v>5426.6200000000044</c:v>
                </c:pt>
                <c:pt idx="5">
                  <c:v>9915.1699999999691</c:v>
                </c:pt>
                <c:pt idx="6">
                  <c:v>8699.1699999999691</c:v>
                </c:pt>
                <c:pt idx="7">
                  <c:v>13673.299999999987</c:v>
                </c:pt>
              </c:numCache>
            </c:numRef>
          </c:val>
        </c:ser>
        <c:ser>
          <c:idx val="1"/>
          <c:order val="1"/>
          <c:tx>
            <c:strRef>
              <c:f>'6 Yr Data'!$C$3</c:f>
              <c:strCache>
                <c:ptCount val="1"/>
                <c:pt idx="0">
                  <c:v>  INVESTMENTS (6 Yrs Prior)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cat>
            <c:numRef>
              <c:f>'6 Yr Data'!$A$5:$A$12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'6 Yr Data'!$C$5:$C$12</c:f>
              <c:numCache>
                <c:formatCode>0</c:formatCode>
                <c:ptCount val="8"/>
                <c:pt idx="0">
                  <c:v>2033.04</c:v>
                </c:pt>
                <c:pt idx="1">
                  <c:v>2576.65</c:v>
                </c:pt>
                <c:pt idx="2">
                  <c:v>7485.09</c:v>
                </c:pt>
                <c:pt idx="3">
                  <c:v>15104.43</c:v>
                </c:pt>
                <c:pt idx="4">
                  <c:v>9968.3599999999533</c:v>
                </c:pt>
                <c:pt idx="5">
                  <c:v>4092.4500000000012</c:v>
                </c:pt>
                <c:pt idx="6">
                  <c:v>8349.6200000000008</c:v>
                </c:pt>
                <c:pt idx="7">
                  <c:v>10617.88</c:v>
                </c:pt>
              </c:numCache>
            </c:numRef>
          </c:val>
        </c:ser>
        <c:axId val="58498432"/>
        <c:axId val="58500224"/>
      </c:barChart>
      <c:catAx>
        <c:axId val="58498432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solidFill>
              <a:schemeClr val="tx1">
                <a:lumMod val="65000"/>
                <a:lumOff val="35000"/>
              </a:schemeClr>
            </a:solidFill>
          </a:ln>
        </c:spPr>
        <c:txPr>
          <a:bodyPr/>
          <a:lstStyle/>
          <a:p>
            <a:pPr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pPr>
            <a:endParaRPr lang="en-US"/>
          </a:p>
        </c:txPr>
        <c:crossAx val="58500224"/>
        <c:crosses val="autoZero"/>
        <c:auto val="1"/>
        <c:lblAlgn val="ctr"/>
        <c:lblOffset val="100"/>
      </c:catAx>
      <c:valAx>
        <c:axId val="58500224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numFmt formatCode="\$0&quot; B&quot;" sourceLinked="0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en-US"/>
          </a:p>
        </c:txPr>
        <c:crossAx val="58498432"/>
        <c:crosses val="autoZero"/>
        <c:crossBetween val="between"/>
        <c:dispUnits>
          <c:builtInUnit val="thousands"/>
        </c:dispUnits>
      </c:valAx>
    </c:plotArea>
    <c:legend>
      <c:legendPos val="b"/>
      <c:layout>
        <c:manualLayout>
          <c:xMode val="edge"/>
          <c:yMode val="edge"/>
          <c:x val="9.4038262200920708E-2"/>
          <c:y val="0.16090563799717386"/>
          <c:w val="0.34694751131652102"/>
          <c:h val="0.17670119960966421"/>
        </c:manualLayout>
      </c:layout>
      <c:spPr>
        <a:noFill/>
      </c:spPr>
      <c:txPr>
        <a:bodyPr/>
        <a:lstStyle/>
        <a:p>
          <a:pPr>
            <a:defRPr sz="140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defRPr>
          </a:pPr>
          <a:endParaRPr lang="en-US"/>
        </a:p>
      </c:txPr>
    </c:legend>
    <c:plotVisOnly val="1"/>
    <c:dispBlanksAs val="gap"/>
  </c:chart>
  <c:spPr>
    <a:ln>
      <a:noFill/>
    </a:ln>
  </c:sp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1.5338551603052395E-2"/>
          <c:y val="3.8283195369809668E-2"/>
          <c:w val="0.95795316665375563"/>
          <c:h val="0.84008723669156982"/>
        </c:manualLayout>
      </c:layout>
      <c:barChart>
        <c:barDir val="col"/>
        <c:grouping val="clustered"/>
        <c:ser>
          <c:idx val="1"/>
          <c:order val="0"/>
          <c:tx>
            <c:strRef>
              <c:f>'By Year'!$C$2</c:f>
              <c:strCache>
                <c:ptCount val="1"/>
                <c:pt idx="0">
                  <c:v>   2016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dLbls>
            <c:numFmt formatCode="0.0&quot;x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Century Gothic" pitchFamily="34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'By Year'!$A$14:$A$17</c:f>
              <c:strCache>
                <c:ptCount val="4"/>
                <c:pt idx="0">
                  <c:v>EARLY </c:v>
                </c:pt>
                <c:pt idx="1">
                  <c:v>GROWTH </c:v>
                </c:pt>
                <c:pt idx="2">
                  <c:v>GROWTH-PE </c:v>
                </c:pt>
                <c:pt idx="3">
                  <c:v>LATE</c:v>
                </c:pt>
              </c:strCache>
            </c:strRef>
          </c:cat>
          <c:val>
            <c:numRef>
              <c:f>'By Year'!$C$14:$C$17</c:f>
              <c:numCache>
                <c:formatCode>General</c:formatCode>
                <c:ptCount val="4"/>
                <c:pt idx="0">
                  <c:v>12.6</c:v>
                </c:pt>
                <c:pt idx="1">
                  <c:v>5.6</c:v>
                </c:pt>
                <c:pt idx="2">
                  <c:v>11.6</c:v>
                </c:pt>
                <c:pt idx="3">
                  <c:v>4.4000000000000004</c:v>
                </c:pt>
              </c:numCache>
            </c:numRef>
          </c:val>
        </c:ser>
        <c:ser>
          <c:idx val="0"/>
          <c:order val="1"/>
          <c:tx>
            <c:strRef>
              <c:f>'By Year'!$B$2</c:f>
              <c:strCache>
                <c:ptCount val="1"/>
                <c:pt idx="0">
                  <c:v>  2017</c:v>
                </c:pt>
              </c:strCache>
            </c:strRef>
          </c:tx>
          <c:spPr>
            <a:solidFill>
              <a:srgbClr val="BF9F62"/>
            </a:solidFill>
          </c:spPr>
          <c:dLbls>
            <c:numFmt formatCode="0.0&quot;x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US" sz="1600" b="1" i="0" u="none" strike="noStrike" kern="1200" baseline="0">
                    <a:solidFill>
                      <a:srgbClr val="000000"/>
                    </a:solidFill>
                    <a:latin typeface="Century Gothic" pitchFamily="34" charset="0"/>
                    <a:ea typeface="Calibri"/>
                    <a:cs typeface="Calibri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'By Year'!$B$14:$B$17</c:f>
              <c:numCache>
                <c:formatCode>General</c:formatCode>
                <c:ptCount val="4"/>
                <c:pt idx="0">
                  <c:v>23.2</c:v>
                </c:pt>
                <c:pt idx="1">
                  <c:v>5</c:v>
                </c:pt>
                <c:pt idx="2">
                  <c:v>7.6</c:v>
                </c:pt>
                <c:pt idx="3">
                  <c:v>3.7</c:v>
                </c:pt>
              </c:numCache>
            </c:numRef>
          </c:val>
        </c:ser>
        <c:gapWidth val="43"/>
        <c:axId val="67315968"/>
        <c:axId val="67325952"/>
      </c:barChart>
      <c:catAx>
        <c:axId val="67315968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333333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  <c:crossAx val="67325952"/>
        <c:crosses val="autoZero"/>
        <c:lblAlgn val="ctr"/>
        <c:lblOffset val="100"/>
        <c:tickLblSkip val="1"/>
        <c:tickMarkSkip val="1"/>
      </c:catAx>
      <c:valAx>
        <c:axId val="67325952"/>
        <c:scaling>
          <c:orientation val="minMax"/>
        </c:scaling>
        <c:delete val="1"/>
        <c:axPos val="l"/>
        <c:numFmt formatCode="General" sourceLinked="1"/>
        <c:tickLblPos val="nextTo"/>
        <c:crossAx val="67315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412543756778472"/>
          <c:y val="0.10423619329039938"/>
          <c:w val="0.30465769046506369"/>
          <c:h val="8.776591933169603E-2"/>
        </c:manualLayout>
      </c:layout>
      <c:txPr>
        <a:bodyPr/>
        <a:lstStyle/>
        <a:p>
          <a:pPr>
            <a:defRPr sz="2000" b="1">
              <a:latin typeface="Century Gothic" pitchFamily="34" charset="0"/>
            </a:defRPr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2.6118578612016951E-2"/>
          <c:y val="4.170949026108578E-2"/>
          <c:w val="0.70033670033670037"/>
          <c:h val="0.83881578947368463"/>
        </c:manualLayout>
      </c:layout>
      <c:barChart>
        <c:barDir val="col"/>
        <c:grouping val="percentStacked"/>
        <c:ser>
          <c:idx val="0"/>
          <c:order val="0"/>
          <c:tx>
            <c:strRef>
              <c:f>Value!$A$3</c:f>
              <c:strCache>
                <c:ptCount val="1"/>
                <c:pt idx="0">
                  <c:v>  IT &amp; ITES</c:v>
                </c:pt>
              </c:strCache>
            </c:strRef>
          </c:tx>
          <c:spPr>
            <a:solidFill>
              <a:srgbClr val="A98845"/>
            </a:solidFill>
            <a:ln w="76200">
              <a:solidFill>
                <a:schemeClr val="tx1">
                  <a:lumMod val="85000"/>
                  <a:lumOff val="15000"/>
                </a:schemeClr>
              </a:solidFill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Value!$B$3:$E$3</c:f>
              <c:numCache>
                <c:formatCode>0</c:formatCode>
                <c:ptCount val="4"/>
                <c:pt idx="0">
                  <c:v>5957.3400000000029</c:v>
                </c:pt>
                <c:pt idx="1">
                  <c:v>7916.92</c:v>
                </c:pt>
                <c:pt idx="2">
                  <c:v>4719.279999999997</c:v>
                </c:pt>
                <c:pt idx="3">
                  <c:v>10668</c:v>
                </c:pt>
              </c:numCache>
            </c:numRef>
          </c:val>
        </c:ser>
        <c:ser>
          <c:idx val="1"/>
          <c:order val="1"/>
          <c:tx>
            <c:strRef>
              <c:f>Value!$A$4</c:f>
              <c:strCache>
                <c:ptCount val="1"/>
                <c:pt idx="0">
                  <c:v>  BFSI</c:v>
                </c:pt>
              </c:strCache>
            </c:strRef>
          </c:tx>
          <c:spPr>
            <a:solidFill>
              <a:srgbClr val="BF9F62"/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Value!$B$4:$E$4</c:f>
              <c:numCache>
                <c:formatCode>0</c:formatCode>
                <c:ptCount val="4"/>
                <c:pt idx="0">
                  <c:v>850.74999999999989</c:v>
                </c:pt>
                <c:pt idx="1">
                  <c:v>2552.6600000000008</c:v>
                </c:pt>
                <c:pt idx="2">
                  <c:v>2808.7200000000007</c:v>
                </c:pt>
                <c:pt idx="3">
                  <c:v>4405.7500000000009</c:v>
                </c:pt>
              </c:numCache>
            </c:numRef>
          </c:val>
        </c:ser>
        <c:ser>
          <c:idx val="2"/>
          <c:order val="2"/>
          <c:tx>
            <c:strRef>
              <c:f>Value!$A$5</c:f>
              <c:strCache>
                <c:ptCount val="1"/>
                <c:pt idx="0">
                  <c:v>  TELECOM</c:v>
                </c:pt>
              </c:strCache>
            </c:strRef>
          </c:tx>
          <c:spPr>
            <a:solidFill>
              <a:srgbClr val="CDB585"/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Value!$B$5:$E$5</c:f>
              <c:numCache>
                <c:formatCode>0</c:formatCode>
                <c:ptCount val="4"/>
                <c:pt idx="0">
                  <c:v>110</c:v>
                </c:pt>
                <c:pt idx="1">
                  <c:v>550.54999999999939</c:v>
                </c:pt>
                <c:pt idx="2">
                  <c:v>1683</c:v>
                </c:pt>
                <c:pt idx="3">
                  <c:v>1485.85</c:v>
                </c:pt>
              </c:numCache>
            </c:numRef>
          </c:val>
        </c:ser>
        <c:ser>
          <c:idx val="3"/>
          <c:order val="3"/>
          <c:tx>
            <c:strRef>
              <c:f>Value!$A$6</c:f>
              <c:strCache>
                <c:ptCount val="1"/>
                <c:pt idx="0">
                  <c:v>  ENERGY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Value!$B$6:$E$6</c:f>
              <c:numCache>
                <c:formatCode>0</c:formatCode>
                <c:ptCount val="4"/>
                <c:pt idx="0">
                  <c:v>725.81000000000006</c:v>
                </c:pt>
                <c:pt idx="1">
                  <c:v>1386</c:v>
                </c:pt>
                <c:pt idx="2">
                  <c:v>1593.53</c:v>
                </c:pt>
                <c:pt idx="3">
                  <c:v>1456.3899999999999</c:v>
                </c:pt>
              </c:numCache>
            </c:numRef>
          </c:val>
        </c:ser>
        <c:ser>
          <c:idx val="4"/>
          <c:order val="4"/>
          <c:tx>
            <c:strRef>
              <c:f>Value!$A$7</c:f>
              <c:strCache>
                <c:ptCount val="1"/>
                <c:pt idx="0">
                  <c:v>  HEALTHCARE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Value!$B$7:$E$7</c:f>
              <c:numCache>
                <c:formatCode>0</c:formatCode>
                <c:ptCount val="4"/>
                <c:pt idx="0">
                  <c:v>889.43000000000006</c:v>
                </c:pt>
                <c:pt idx="1">
                  <c:v>1199.51</c:v>
                </c:pt>
                <c:pt idx="2">
                  <c:v>1197.83</c:v>
                </c:pt>
                <c:pt idx="3">
                  <c:v>1273.3399999999999</c:v>
                </c:pt>
              </c:numCache>
            </c:numRef>
          </c:val>
        </c:ser>
        <c:ser>
          <c:idx val="5"/>
          <c:order val="5"/>
          <c:tx>
            <c:strRef>
              <c:f>Value!$A$8</c:f>
              <c:strCache>
                <c:ptCount val="1"/>
                <c:pt idx="0">
                  <c:v>  LOGISTICS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Value!$B$8:$E$8</c:f>
              <c:numCache>
                <c:formatCode>0</c:formatCode>
                <c:ptCount val="4"/>
                <c:pt idx="0">
                  <c:v>214.57999999999998</c:v>
                </c:pt>
                <c:pt idx="1">
                  <c:v>699.25</c:v>
                </c:pt>
                <c:pt idx="2">
                  <c:v>402.53999999999894</c:v>
                </c:pt>
                <c:pt idx="3">
                  <c:v>1230.75</c:v>
                </c:pt>
              </c:numCache>
            </c:numRef>
          </c:val>
        </c:ser>
        <c:ser>
          <c:idx val="6"/>
          <c:order val="6"/>
          <c:tx>
            <c:strRef>
              <c:f>Value!$A$9</c:f>
              <c:strCache>
                <c:ptCount val="1"/>
                <c:pt idx="0">
                  <c:v>  OTHERS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Value!$B$9:$E$9</c:f>
              <c:numCache>
                <c:formatCode>0</c:formatCode>
                <c:ptCount val="4"/>
                <c:pt idx="0">
                  <c:v>2596.8200000000002</c:v>
                </c:pt>
                <c:pt idx="1">
                  <c:v>2762.6099999999997</c:v>
                </c:pt>
                <c:pt idx="2">
                  <c:v>2965.09</c:v>
                </c:pt>
                <c:pt idx="3">
                  <c:v>3256.05</c:v>
                </c:pt>
              </c:numCache>
            </c:numRef>
          </c:val>
        </c:ser>
        <c:gapWidth val="33"/>
        <c:overlap val="100"/>
        <c:axId val="68325376"/>
        <c:axId val="68326912"/>
      </c:barChart>
      <c:catAx>
        <c:axId val="68325376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solidFill>
              <a:schemeClr val="tx1">
                <a:lumMod val="75000"/>
                <a:lumOff val="25000"/>
              </a:schemeClr>
            </a:solidFill>
          </a:ln>
        </c:spPr>
        <c:txPr>
          <a:bodyPr/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pPr>
            <a:endParaRPr lang="en-US"/>
          </a:p>
        </c:txPr>
        <c:crossAx val="68326912"/>
        <c:crosses val="autoZero"/>
        <c:auto val="1"/>
        <c:lblAlgn val="ctr"/>
        <c:lblOffset val="100"/>
      </c:catAx>
      <c:valAx>
        <c:axId val="68326912"/>
        <c:scaling>
          <c:orientation val="minMax"/>
        </c:scaling>
        <c:axPos val="l"/>
        <c:majorGridlines>
          <c:spPr>
            <a:ln>
              <a:solidFill>
                <a:schemeClr val="accent1"/>
              </a:solidFill>
              <a:prstDash val="sysDot"/>
            </a:ln>
          </c:spPr>
        </c:majorGridlines>
        <c:numFmt formatCode="0%" sourceLinked="1"/>
        <c:tickLblPos val="nextTo"/>
        <c:spPr>
          <a:ln>
            <a:noFill/>
          </a:ln>
        </c:spPr>
        <c:txPr>
          <a:bodyPr/>
          <a:lstStyle/>
          <a:p>
            <a: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o UI" pitchFamily="34" charset="0"/>
                <a:cs typeface="Lao UI" pitchFamily="34" charset="0"/>
              </a:defRPr>
            </a:pPr>
            <a:endParaRPr lang="en-US"/>
          </a:p>
        </c:txPr>
        <c:crossAx val="68325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73479669531418"/>
          <c:y val="3.2203725386567239E-2"/>
          <c:w val="0.19197269000751688"/>
          <c:h val="0.8563851752658258"/>
        </c:manualLayout>
      </c:layout>
      <c:txPr>
        <a:bodyPr/>
        <a:lstStyle/>
        <a:p>
          <a:pPr>
            <a:defRPr sz="1600" b="1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defRPr>
          </a:pPr>
          <a:endParaRPr lang="en-US"/>
        </a:p>
      </c:txPr>
    </c:legend>
    <c:plotVisOnly val="1"/>
    <c:dispBlanksAs val="gap"/>
  </c:chart>
  <c:spPr>
    <a:ln>
      <a:noFill/>
    </a:ln>
  </c:sp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5.6926732663851787E-2"/>
          <c:y val="2.6762820512820584E-2"/>
          <c:w val="0.92172546026855551"/>
          <c:h val="0.71315049739153158"/>
        </c:manualLayout>
      </c:layout>
      <c:barChart>
        <c:barDir val="col"/>
        <c:grouping val="clustered"/>
        <c:ser>
          <c:idx val="0"/>
          <c:order val="0"/>
          <c:tx>
            <c:strRef>
              <c:f>'Tech Industries Share'!$B$1</c:f>
              <c:strCache>
                <c:ptCount val="1"/>
                <c:pt idx="0">
                  <c:v>  2016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cat>
            <c:strRef>
              <c:f>'Tech Industries Share'!$A$2:$A$11</c:f>
              <c:strCache>
                <c:ptCount val="10"/>
                <c:pt idx="0">
                  <c:v>FINTECH</c:v>
                </c:pt>
                <c:pt idx="1">
                  <c:v>E-COMMERCE</c:v>
                </c:pt>
                <c:pt idx="2">
                  <c:v>HEALTHTECH</c:v>
                </c:pt>
                <c:pt idx="3">
                  <c:v>DEEP TECH</c:v>
                </c:pt>
                <c:pt idx="4">
                  <c:v>OTHER ENTERPRISE</c:v>
                </c:pt>
                <c:pt idx="5">
                  <c:v>MEDIA &amp; ENT.</c:v>
                </c:pt>
                <c:pt idx="6">
                  <c:v>LOGISTICS</c:v>
                </c:pt>
                <c:pt idx="7">
                  <c:v>F&amp;B</c:v>
                </c:pt>
                <c:pt idx="8">
                  <c:v>HARDWARE</c:v>
                </c:pt>
                <c:pt idx="9">
                  <c:v>OTHERS</c:v>
                </c:pt>
              </c:strCache>
            </c:strRef>
          </c:cat>
          <c:val>
            <c:numRef>
              <c:f>'Tech Industries Share'!$B$2:$B$11</c:f>
              <c:numCache>
                <c:formatCode>General</c:formatCode>
                <c:ptCount val="10"/>
                <c:pt idx="0">
                  <c:v>58</c:v>
                </c:pt>
                <c:pt idx="1">
                  <c:v>89</c:v>
                </c:pt>
                <c:pt idx="2">
                  <c:v>51</c:v>
                </c:pt>
                <c:pt idx="3">
                  <c:v>12</c:v>
                </c:pt>
                <c:pt idx="4">
                  <c:v>23</c:v>
                </c:pt>
                <c:pt idx="5">
                  <c:v>28</c:v>
                </c:pt>
                <c:pt idx="6">
                  <c:v>16</c:v>
                </c:pt>
                <c:pt idx="7">
                  <c:v>20</c:v>
                </c:pt>
                <c:pt idx="8">
                  <c:v>15</c:v>
                </c:pt>
                <c:pt idx="9">
                  <c:v>95</c:v>
                </c:pt>
              </c:numCache>
            </c:numRef>
          </c:val>
        </c:ser>
        <c:ser>
          <c:idx val="1"/>
          <c:order val="1"/>
          <c:tx>
            <c:strRef>
              <c:f>'Tech Industries Share'!$C$1</c:f>
              <c:strCache>
                <c:ptCount val="1"/>
                <c:pt idx="0">
                  <c:v>  2017</c:v>
                </c:pt>
              </c:strCache>
            </c:strRef>
          </c:tx>
          <c:spPr>
            <a:solidFill>
              <a:srgbClr val="BF9F62"/>
            </a:solidFill>
          </c:spPr>
          <c:cat>
            <c:strRef>
              <c:f>'Tech Industries Share'!$A$2:$A$11</c:f>
              <c:strCache>
                <c:ptCount val="10"/>
                <c:pt idx="0">
                  <c:v>FINTECH</c:v>
                </c:pt>
                <c:pt idx="1">
                  <c:v>E-COMMERCE</c:v>
                </c:pt>
                <c:pt idx="2">
                  <c:v>HEALTHTECH</c:v>
                </c:pt>
                <c:pt idx="3">
                  <c:v>DEEP TECH</c:v>
                </c:pt>
                <c:pt idx="4">
                  <c:v>OTHER ENTERPRISE</c:v>
                </c:pt>
                <c:pt idx="5">
                  <c:v>MEDIA &amp; ENT.</c:v>
                </c:pt>
                <c:pt idx="6">
                  <c:v>LOGISTICS</c:v>
                </c:pt>
                <c:pt idx="7">
                  <c:v>F&amp;B</c:v>
                </c:pt>
                <c:pt idx="8">
                  <c:v>HARDWARE</c:v>
                </c:pt>
                <c:pt idx="9">
                  <c:v>OTHERS</c:v>
                </c:pt>
              </c:strCache>
            </c:strRef>
          </c:cat>
          <c:val>
            <c:numRef>
              <c:f>'Tech Industries Share'!$C$2:$C$11</c:f>
              <c:numCache>
                <c:formatCode>General</c:formatCode>
                <c:ptCount val="10"/>
                <c:pt idx="0">
                  <c:v>52</c:v>
                </c:pt>
                <c:pt idx="1">
                  <c:v>46</c:v>
                </c:pt>
                <c:pt idx="2">
                  <c:v>38</c:v>
                </c:pt>
                <c:pt idx="3">
                  <c:v>23</c:v>
                </c:pt>
                <c:pt idx="4">
                  <c:v>22</c:v>
                </c:pt>
                <c:pt idx="5">
                  <c:v>18</c:v>
                </c:pt>
                <c:pt idx="6">
                  <c:v>16</c:v>
                </c:pt>
                <c:pt idx="7">
                  <c:v>14</c:v>
                </c:pt>
                <c:pt idx="8">
                  <c:v>14</c:v>
                </c:pt>
                <c:pt idx="9">
                  <c:v>56</c:v>
                </c:pt>
              </c:numCache>
            </c:numRef>
          </c:val>
        </c:ser>
        <c:gapWidth val="40"/>
        <c:axId val="68365696"/>
        <c:axId val="68379776"/>
      </c:barChart>
      <c:catAx>
        <c:axId val="6836569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defRPr>
            </a:pPr>
            <a:endParaRPr lang="en-US"/>
          </a:p>
        </c:txPr>
        <c:crossAx val="68379776"/>
        <c:crosses val="autoZero"/>
        <c:auto val="1"/>
        <c:lblAlgn val="ctr"/>
        <c:lblOffset val="100"/>
      </c:catAx>
      <c:valAx>
        <c:axId val="68379776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numFmt formatCode="General" sourceLinked="1"/>
        <c:maj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defRPr>
            </a:pPr>
            <a:endParaRPr lang="en-US"/>
          </a:p>
        </c:txPr>
        <c:crossAx val="68365696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39259322616621806"/>
          <c:y val="3.347631314604195E-2"/>
          <c:w val="0.21711116604924791"/>
          <c:h val="6.9041427691908894E-2"/>
        </c:manualLayout>
      </c:layout>
      <c:txPr>
        <a:bodyPr/>
        <a:lstStyle/>
        <a:p>
          <a:pPr>
            <a:defRPr sz="1400" b="1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defRPr>
          </a:pPr>
          <a:endParaRPr lang="en-US"/>
        </a:p>
      </c:txPr>
    </c:legend>
    <c:plotVisOnly val="1"/>
    <c:dispBlanksAs val="gap"/>
  </c:chart>
  <c:spPr>
    <a:ln>
      <a:noFill/>
    </a:ln>
  </c:sp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2.6118578612016951E-2"/>
          <c:y val="4.170949026108578E-2"/>
          <c:w val="0.93696505383689499"/>
          <c:h val="0.83881578947368463"/>
        </c:manualLayout>
      </c:layout>
      <c:barChart>
        <c:barDir val="col"/>
        <c:grouping val="clustered"/>
        <c:ser>
          <c:idx val="0"/>
          <c:order val="0"/>
          <c:tx>
            <c:strRef>
              <c:f>Value!$B$2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76200">
              <a:noFill/>
            </a:ln>
          </c:spPr>
          <c:cat>
            <c:strRef>
              <c:f>Value!$A$3:$A$7</c:f>
              <c:strCache>
                <c:ptCount val="5"/>
                <c:pt idx="0">
                  <c:v>LATE</c:v>
                </c:pt>
                <c:pt idx="1">
                  <c:v>GROWTH-PE</c:v>
                </c:pt>
                <c:pt idx="2">
                  <c:v>BUYOUT</c:v>
                </c:pt>
                <c:pt idx="3">
                  <c:v>PIPE</c:v>
                </c:pt>
                <c:pt idx="4">
                  <c:v>VENTURE CAPITAL</c:v>
                </c:pt>
              </c:strCache>
            </c:strRef>
          </c:cat>
          <c:val>
            <c:numRef>
              <c:f>Value!$B$3:$B$7</c:f>
              <c:numCache>
                <c:formatCode>0</c:formatCode>
                <c:ptCount val="5"/>
                <c:pt idx="0">
                  <c:v>5592.1500000000024</c:v>
                </c:pt>
                <c:pt idx="1">
                  <c:v>2917.51</c:v>
                </c:pt>
                <c:pt idx="2">
                  <c:v>734.24</c:v>
                </c:pt>
                <c:pt idx="3">
                  <c:v>711.43</c:v>
                </c:pt>
                <c:pt idx="4">
                  <c:v>1198.28</c:v>
                </c:pt>
              </c:numCache>
            </c:numRef>
          </c:val>
        </c:ser>
        <c:ser>
          <c:idx val="1"/>
          <c:order val="1"/>
          <c:tx>
            <c:strRef>
              <c:f>Value!$C$2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</c:spPr>
          <c:cat>
            <c:strRef>
              <c:f>Value!$A$3:$A$7</c:f>
              <c:strCache>
                <c:ptCount val="5"/>
                <c:pt idx="0">
                  <c:v>LATE</c:v>
                </c:pt>
                <c:pt idx="1">
                  <c:v>GROWTH-PE</c:v>
                </c:pt>
                <c:pt idx="2">
                  <c:v>BUYOUT</c:v>
                </c:pt>
                <c:pt idx="3">
                  <c:v>PIPE</c:v>
                </c:pt>
                <c:pt idx="4">
                  <c:v>VENTURE CAPITAL</c:v>
                </c:pt>
              </c:strCache>
            </c:strRef>
          </c:cat>
          <c:val>
            <c:numRef>
              <c:f>Value!$C$3:$C$7</c:f>
              <c:numCache>
                <c:formatCode>0</c:formatCode>
                <c:ptCount val="5"/>
                <c:pt idx="0">
                  <c:v>6219.43</c:v>
                </c:pt>
                <c:pt idx="1">
                  <c:v>4066.27</c:v>
                </c:pt>
                <c:pt idx="2">
                  <c:v>3138.68</c:v>
                </c:pt>
                <c:pt idx="3">
                  <c:v>1413.97</c:v>
                </c:pt>
                <c:pt idx="4">
                  <c:v>2097.65</c:v>
                </c:pt>
              </c:numCache>
            </c:numRef>
          </c:val>
        </c:ser>
        <c:ser>
          <c:idx val="2"/>
          <c:order val="2"/>
          <c:tx>
            <c:strRef>
              <c:f>Value!$D$2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</c:spPr>
          <c:cat>
            <c:strRef>
              <c:f>Value!$A$3:$A$7</c:f>
              <c:strCache>
                <c:ptCount val="5"/>
                <c:pt idx="0">
                  <c:v>LATE</c:v>
                </c:pt>
                <c:pt idx="1">
                  <c:v>GROWTH-PE</c:v>
                </c:pt>
                <c:pt idx="2">
                  <c:v>BUYOUT</c:v>
                </c:pt>
                <c:pt idx="3">
                  <c:v>PIPE</c:v>
                </c:pt>
                <c:pt idx="4">
                  <c:v>VENTURE CAPITAL</c:v>
                </c:pt>
              </c:strCache>
            </c:strRef>
          </c:cat>
          <c:val>
            <c:numRef>
              <c:f>Value!$D$3:$D$7</c:f>
              <c:numCache>
                <c:formatCode>0</c:formatCode>
                <c:ptCount val="5"/>
                <c:pt idx="0">
                  <c:v>4806.22</c:v>
                </c:pt>
                <c:pt idx="1">
                  <c:v>3880.48</c:v>
                </c:pt>
                <c:pt idx="2">
                  <c:v>4044.59</c:v>
                </c:pt>
                <c:pt idx="3">
                  <c:v>856.41</c:v>
                </c:pt>
                <c:pt idx="4">
                  <c:v>1648.77</c:v>
                </c:pt>
              </c:numCache>
            </c:numRef>
          </c:val>
        </c:ser>
        <c:ser>
          <c:idx val="3"/>
          <c:order val="3"/>
          <c:tx>
            <c:strRef>
              <c:f>Value!$E$2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BF9F62"/>
            </a:solidFill>
            <a:ln>
              <a:noFill/>
            </a:ln>
          </c:spPr>
          <c:cat>
            <c:strRef>
              <c:f>Value!$A$3:$A$7</c:f>
              <c:strCache>
                <c:ptCount val="5"/>
                <c:pt idx="0">
                  <c:v>LATE</c:v>
                </c:pt>
                <c:pt idx="1">
                  <c:v>GROWTH-PE</c:v>
                </c:pt>
                <c:pt idx="2">
                  <c:v>BUYOUT</c:v>
                </c:pt>
                <c:pt idx="3">
                  <c:v>PIPE</c:v>
                </c:pt>
                <c:pt idx="4">
                  <c:v>VENTURE CAPITAL</c:v>
                </c:pt>
              </c:strCache>
            </c:strRef>
          </c:cat>
          <c:val>
            <c:numRef>
              <c:f>Value!$E$3:$E$7</c:f>
              <c:numCache>
                <c:formatCode>0</c:formatCode>
                <c:ptCount val="5"/>
                <c:pt idx="0">
                  <c:v>10849.67</c:v>
                </c:pt>
                <c:pt idx="1">
                  <c:v>4732.09</c:v>
                </c:pt>
                <c:pt idx="2">
                  <c:v>3363.4500000000012</c:v>
                </c:pt>
                <c:pt idx="3">
                  <c:v>2974.32</c:v>
                </c:pt>
                <c:pt idx="4">
                  <c:v>1363.33</c:v>
                </c:pt>
              </c:numCache>
            </c:numRef>
          </c:val>
        </c:ser>
        <c:gapWidth val="70"/>
        <c:axId val="68843008"/>
        <c:axId val="68844544"/>
      </c:barChart>
      <c:catAx>
        <c:axId val="68843008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txPr>
          <a:bodyPr/>
          <a:lstStyle/>
          <a:p>
            <a:pPr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pPr>
            <a:endParaRPr lang="en-US"/>
          </a:p>
        </c:txPr>
        <c:crossAx val="68844544"/>
        <c:crosses val="autoZero"/>
        <c:auto val="1"/>
        <c:lblAlgn val="ctr"/>
        <c:lblOffset val="100"/>
      </c:catAx>
      <c:valAx>
        <c:axId val="68844544"/>
        <c:scaling>
          <c:orientation val="minMax"/>
        </c:scaling>
        <c:axPos val="l"/>
        <c:majorGridlines>
          <c:spPr>
            <a:ln>
              <a:solidFill>
                <a:schemeClr val="accent1"/>
              </a:solidFill>
              <a:prstDash val="sysDot"/>
            </a:ln>
          </c:spPr>
        </c:majorGridlines>
        <c:numFmt formatCode="\$#&quot; B&quot;" sourceLinked="0"/>
        <c:tickLblPos val="nextTo"/>
        <c:spPr>
          <a:ln>
            <a:noFill/>
          </a:ln>
        </c:spPr>
        <c:txPr>
          <a:bodyPr/>
          <a:lstStyle/>
          <a:p>
            <a: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o UI" pitchFamily="34" charset="0"/>
                <a:cs typeface="Lao UI" pitchFamily="34" charset="0"/>
              </a:defRPr>
            </a:pPr>
            <a:endParaRPr lang="en-US"/>
          </a:p>
        </c:txPr>
        <c:crossAx val="68843008"/>
        <c:crosses val="autoZero"/>
        <c:crossBetween val="between"/>
        <c:dispUnits>
          <c:builtInUnit val="thousands"/>
          <c:dispUnitsLbl>
            <c:layout/>
          </c:dispUnitsLbl>
        </c:dispUnits>
      </c:valAx>
    </c:plotArea>
    <c:legend>
      <c:legendPos val="t"/>
      <c:layout>
        <c:manualLayout>
          <c:xMode val="edge"/>
          <c:yMode val="edge"/>
          <c:x val="0.24081969804691136"/>
          <c:y val="6.2658367585066752E-2"/>
          <c:w val="0.52018901594963751"/>
          <c:h val="5.8776755719117835E-2"/>
        </c:manualLayout>
      </c:layout>
      <c:txPr>
        <a:bodyPr/>
        <a:lstStyle/>
        <a:p>
          <a:pPr>
            <a:defRPr sz="160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defRPr>
          </a:pPr>
          <a:endParaRPr lang="en-US"/>
        </a:p>
      </c:txPr>
    </c:legend>
    <c:plotVisOnly val="1"/>
    <c:dispBlanksAs val="gap"/>
  </c:chart>
  <c:spPr>
    <a:ln>
      <a:noFill/>
    </a:ln>
  </c:sp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2.6118578612016951E-2"/>
          <c:y val="4.170949026108578E-2"/>
          <c:w val="0.9369650538368951"/>
          <c:h val="0.83881578947368463"/>
        </c:manualLayout>
      </c:layout>
      <c:barChart>
        <c:barDir val="col"/>
        <c:grouping val="clustered"/>
        <c:ser>
          <c:idx val="2"/>
          <c:order val="0"/>
          <c:tx>
            <c:strRef>
              <c:f>Value!$D$2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</c:spPr>
          <c:cat>
            <c:strRef>
              <c:f>Value!$A$7:$A$9</c:f>
              <c:strCache>
                <c:ptCount val="3"/>
                <c:pt idx="0">
                  <c:v>$25-50M</c:v>
                </c:pt>
                <c:pt idx="1">
                  <c:v>$50-100M</c:v>
                </c:pt>
                <c:pt idx="2">
                  <c:v>$100M+</c:v>
                </c:pt>
              </c:strCache>
            </c:strRef>
          </c:cat>
          <c:val>
            <c:numRef>
              <c:f>Value!$D$7:$D$9</c:f>
              <c:numCache>
                <c:formatCode>0</c:formatCode>
                <c:ptCount val="3"/>
                <c:pt idx="0">
                  <c:v>41</c:v>
                </c:pt>
                <c:pt idx="1">
                  <c:v>32</c:v>
                </c:pt>
                <c:pt idx="2">
                  <c:v>35</c:v>
                </c:pt>
              </c:numCache>
            </c:numRef>
          </c:val>
        </c:ser>
        <c:ser>
          <c:idx val="3"/>
          <c:order val="1"/>
          <c:tx>
            <c:strRef>
              <c:f>Value!$E$2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BF9F62"/>
            </a:solidFill>
            <a:ln>
              <a:noFill/>
            </a:ln>
          </c:spPr>
          <c:cat>
            <c:strRef>
              <c:f>Value!$A$7:$A$9</c:f>
              <c:strCache>
                <c:ptCount val="3"/>
                <c:pt idx="0">
                  <c:v>$25-50M</c:v>
                </c:pt>
                <c:pt idx="1">
                  <c:v>$50-100M</c:v>
                </c:pt>
                <c:pt idx="2">
                  <c:v>$100M+</c:v>
                </c:pt>
              </c:strCache>
            </c:strRef>
          </c:cat>
          <c:val>
            <c:numRef>
              <c:f>Value!$E$7:$E$9</c:f>
              <c:numCache>
                <c:formatCode>0</c:formatCode>
                <c:ptCount val="3"/>
                <c:pt idx="0">
                  <c:v>46</c:v>
                </c:pt>
                <c:pt idx="1">
                  <c:v>36</c:v>
                </c:pt>
                <c:pt idx="2">
                  <c:v>49</c:v>
                </c:pt>
              </c:numCache>
            </c:numRef>
          </c:val>
        </c:ser>
        <c:gapWidth val="33"/>
        <c:axId val="68796800"/>
        <c:axId val="68798336"/>
      </c:barChart>
      <c:catAx>
        <c:axId val="68796800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txPr>
          <a:bodyPr/>
          <a:lstStyle/>
          <a:p>
            <a:pPr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pPr>
            <a:endParaRPr lang="en-US"/>
          </a:p>
        </c:txPr>
        <c:crossAx val="68798336"/>
        <c:crosses val="autoZero"/>
        <c:auto val="1"/>
        <c:lblAlgn val="ctr"/>
        <c:lblOffset val="100"/>
      </c:catAx>
      <c:valAx>
        <c:axId val="68798336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numFmt formatCode="0" sourceLinked="1"/>
        <c:tickLblPos val="nextTo"/>
        <c:spPr>
          <a:ln>
            <a:noFill/>
          </a:ln>
        </c:spPr>
        <c:txPr>
          <a:bodyPr/>
          <a:lstStyle/>
          <a:p>
            <a:pPr>
              <a:defRPr>
                <a:latin typeface="Lao UI" pitchFamily="34" charset="0"/>
                <a:cs typeface="Lao UI" pitchFamily="34" charset="0"/>
              </a:defRPr>
            </a:pPr>
            <a:endParaRPr lang="en-US"/>
          </a:p>
        </c:txPr>
        <c:crossAx val="6879680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3369697573915119"/>
          <c:y val="7.8322959481333512E-2"/>
          <c:w val="0.42111472505550757"/>
          <c:h val="5.8776852893388333E-2"/>
        </c:manualLayout>
      </c:layout>
      <c:txPr>
        <a:bodyPr/>
        <a:lstStyle/>
        <a:p>
          <a:pPr>
            <a:defRPr sz="160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defRPr>
          </a:pPr>
          <a:endParaRPr lang="en-US"/>
        </a:p>
      </c:txPr>
    </c:legend>
    <c:plotVisOnly val="1"/>
    <c:dispBlanksAs val="gap"/>
  </c:chart>
  <c:spPr>
    <a:ln>
      <a:noFill/>
    </a:ln>
  </c:sp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2.6118578612016951E-2"/>
          <c:y val="4.170949026108578E-2"/>
          <c:w val="0.93696505383689488"/>
          <c:h val="0.83881578947368463"/>
        </c:manualLayout>
      </c:layout>
      <c:barChart>
        <c:barDir val="col"/>
        <c:grouping val="clustered"/>
        <c:ser>
          <c:idx val="2"/>
          <c:order val="0"/>
          <c:tx>
            <c:strRef>
              <c:f>Value!$D$2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</c:spPr>
          <c:cat>
            <c:strRef>
              <c:f>Value!$A$3:$A$6</c:f>
              <c:strCache>
                <c:ptCount val="4"/>
                <c:pt idx="0">
                  <c:v>$0-5M</c:v>
                </c:pt>
                <c:pt idx="1">
                  <c:v>$5-10M</c:v>
                </c:pt>
                <c:pt idx="2">
                  <c:v>$10-15M</c:v>
                </c:pt>
                <c:pt idx="3">
                  <c:v>$15-25M</c:v>
                </c:pt>
              </c:strCache>
            </c:strRef>
          </c:cat>
          <c:val>
            <c:numRef>
              <c:f>Value!$D$3:$D$6</c:f>
              <c:numCache>
                <c:formatCode>0</c:formatCode>
                <c:ptCount val="4"/>
                <c:pt idx="0">
                  <c:v>411</c:v>
                </c:pt>
                <c:pt idx="1">
                  <c:v>101</c:v>
                </c:pt>
                <c:pt idx="2">
                  <c:v>46</c:v>
                </c:pt>
                <c:pt idx="3">
                  <c:v>64</c:v>
                </c:pt>
              </c:numCache>
            </c:numRef>
          </c:val>
        </c:ser>
        <c:ser>
          <c:idx val="3"/>
          <c:order val="1"/>
          <c:tx>
            <c:strRef>
              <c:f>Value!$E$2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BF9F62"/>
            </a:solidFill>
            <a:ln>
              <a:noFill/>
            </a:ln>
          </c:spPr>
          <c:cat>
            <c:strRef>
              <c:f>Value!$A$3:$A$6</c:f>
              <c:strCache>
                <c:ptCount val="4"/>
                <c:pt idx="0">
                  <c:v>$0-5M</c:v>
                </c:pt>
                <c:pt idx="1">
                  <c:v>$5-10M</c:v>
                </c:pt>
                <c:pt idx="2">
                  <c:v>$10-15M</c:v>
                </c:pt>
                <c:pt idx="3">
                  <c:v>$15-25M</c:v>
                </c:pt>
              </c:strCache>
            </c:strRef>
          </c:cat>
          <c:val>
            <c:numRef>
              <c:f>Value!$E$3:$E$6</c:f>
              <c:numCache>
                <c:formatCode>0</c:formatCode>
                <c:ptCount val="4"/>
                <c:pt idx="0">
                  <c:v>299</c:v>
                </c:pt>
                <c:pt idx="1">
                  <c:v>76</c:v>
                </c:pt>
                <c:pt idx="2">
                  <c:v>40</c:v>
                </c:pt>
                <c:pt idx="3">
                  <c:v>48</c:v>
                </c:pt>
              </c:numCache>
            </c:numRef>
          </c:val>
        </c:ser>
        <c:gapWidth val="33"/>
        <c:axId val="69218304"/>
        <c:axId val="69219840"/>
      </c:barChart>
      <c:catAx>
        <c:axId val="69218304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txPr>
          <a:bodyPr/>
          <a:lstStyle/>
          <a:p>
            <a:pPr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pPr>
            <a:endParaRPr lang="en-US"/>
          </a:p>
        </c:txPr>
        <c:crossAx val="69219840"/>
        <c:crosses val="autoZero"/>
        <c:auto val="1"/>
        <c:lblAlgn val="ctr"/>
        <c:lblOffset val="100"/>
      </c:catAx>
      <c:valAx>
        <c:axId val="69219840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numFmt formatCode="0" sourceLinked="1"/>
        <c:tickLblPos val="nextTo"/>
        <c:spPr>
          <a:ln>
            <a:noFill/>
          </a:ln>
        </c:spPr>
        <c:txPr>
          <a:bodyPr/>
          <a:lstStyle/>
          <a:p>
            <a: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o UI" pitchFamily="34" charset="0"/>
                <a:cs typeface="Lao UI" pitchFamily="34" charset="0"/>
              </a:defRPr>
            </a:pPr>
            <a:endParaRPr lang="en-US"/>
          </a:p>
        </c:txPr>
        <c:crossAx val="69218304"/>
        <c:crosses val="autoZero"/>
        <c:crossBetween val="between"/>
        <c:majorUnit val="100"/>
      </c:valAx>
    </c:plotArea>
    <c:legend>
      <c:legendPos val="t"/>
      <c:layout>
        <c:manualLayout>
          <c:xMode val="edge"/>
          <c:yMode val="edge"/>
          <c:x val="0.34143620915528272"/>
          <c:y val="9.3987551377600204E-2"/>
          <c:w val="0.50315059926651551"/>
          <c:h val="5.8776852893388333E-2"/>
        </c:manualLayout>
      </c:layout>
      <c:txPr>
        <a:bodyPr/>
        <a:lstStyle/>
        <a:p>
          <a:pPr>
            <a:defRPr sz="180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defRPr>
          </a:pPr>
          <a:endParaRPr lang="en-US"/>
        </a:p>
      </c:txPr>
    </c:legend>
    <c:plotVisOnly val="1"/>
    <c:dispBlanksAs val="gap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7.5011868439532711E-2"/>
          <c:y val="2.4598733981781667E-2"/>
          <c:w val="0.87226845338731163"/>
          <c:h val="0.84894961128215896"/>
        </c:manualLayout>
      </c:layout>
      <c:barChart>
        <c:barDir val="col"/>
        <c:grouping val="clustered"/>
        <c:ser>
          <c:idx val="1"/>
          <c:order val="0"/>
          <c:tx>
            <c:strRef>
              <c:f>'By Year'!$C$2</c:f>
              <c:strCache>
                <c:ptCount val="1"/>
                <c:pt idx="0">
                  <c:v>  AMOUNT ($M)</c:v>
                </c:pt>
              </c:strCache>
            </c:strRef>
          </c:tx>
          <c:spPr>
            <a:solidFill>
              <a:srgbClr val="BF9F62"/>
            </a:solidFill>
          </c:spPr>
          <c:cat>
            <c:numRef>
              <c:f>'By Year'!$A$10:$A$14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'By Year'!$C$10:$C$14</c:f>
              <c:numCache>
                <c:formatCode>0</c:formatCode>
                <c:ptCount val="5"/>
                <c:pt idx="0">
                  <c:v>4921.09</c:v>
                </c:pt>
                <c:pt idx="1">
                  <c:v>5426.6200000000044</c:v>
                </c:pt>
                <c:pt idx="2">
                  <c:v>9915.1699999999546</c:v>
                </c:pt>
                <c:pt idx="3">
                  <c:v>8699.1699999999546</c:v>
                </c:pt>
                <c:pt idx="4">
                  <c:v>13673.299999999987</c:v>
                </c:pt>
              </c:numCache>
            </c:numRef>
          </c:val>
        </c:ser>
        <c:gapWidth val="83"/>
        <c:overlap val="23"/>
        <c:axId val="58643968"/>
        <c:axId val="58645504"/>
      </c:barChart>
      <c:lineChart>
        <c:grouping val="standard"/>
        <c:ser>
          <c:idx val="0"/>
          <c:order val="1"/>
          <c:tx>
            <c:strRef>
              <c:f>'By Year'!$B$2</c:f>
              <c:strCache>
                <c:ptCount val="1"/>
                <c:pt idx="0">
                  <c:v>  NO. OF DEALS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'By Year'!$A$10:$A$14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'By Year'!$B$10:$B$14</c:f>
              <c:numCache>
                <c:formatCode>General</c:formatCode>
                <c:ptCount val="5"/>
                <c:pt idx="0">
                  <c:v>165</c:v>
                </c:pt>
                <c:pt idx="1">
                  <c:v>237</c:v>
                </c:pt>
                <c:pt idx="2">
                  <c:v>286</c:v>
                </c:pt>
                <c:pt idx="3">
                  <c:v>268</c:v>
                </c:pt>
                <c:pt idx="4">
                  <c:v>276</c:v>
                </c:pt>
              </c:numCache>
            </c:numRef>
          </c:val>
          <c:smooth val="1"/>
        </c:ser>
        <c:marker val="1"/>
        <c:axId val="59442304"/>
        <c:axId val="59443840"/>
      </c:lineChart>
      <c:catAx>
        <c:axId val="58643968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58645504"/>
        <c:crosses val="autoZero"/>
        <c:lblAlgn val="ctr"/>
        <c:lblOffset val="100"/>
        <c:tickLblSkip val="1"/>
        <c:tickMarkSkip val="1"/>
      </c:catAx>
      <c:valAx>
        <c:axId val="58645504"/>
        <c:scaling>
          <c:orientation val="minMax"/>
          <c:max val="1400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\$#&quot; B&quot;" sourceLinked="0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58643968"/>
        <c:crosses val="autoZero"/>
        <c:crossBetween val="between"/>
        <c:dispUnits>
          <c:builtInUnit val="thousands"/>
        </c:dispUnits>
      </c:valAx>
      <c:catAx>
        <c:axId val="59442304"/>
        <c:scaling>
          <c:orientation val="minMax"/>
        </c:scaling>
        <c:delete val="1"/>
        <c:axPos val="b"/>
        <c:numFmt formatCode="General" sourceLinked="1"/>
        <c:tickLblPos val="nextTo"/>
        <c:crossAx val="59443840"/>
        <c:crosses val="autoZero"/>
        <c:lblAlgn val="ctr"/>
        <c:lblOffset val="100"/>
      </c:catAx>
      <c:valAx>
        <c:axId val="59443840"/>
        <c:scaling>
          <c:orientation val="minMax"/>
        </c:scaling>
        <c:axPos val="r"/>
        <c:numFmt formatCode="General" sourceLinked="1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59442304"/>
        <c:crosses val="max"/>
        <c:crossBetween val="between"/>
      </c:valAx>
    </c:plotArea>
    <c:legend>
      <c:legendPos val="t"/>
      <c:layout>
        <c:manualLayout>
          <c:xMode val="edge"/>
          <c:yMode val="edge"/>
          <c:x val="0.19229664067009491"/>
          <c:y val="3.3506626598715221E-2"/>
          <c:w val="0.60097656927280441"/>
          <c:h val="8.5699199191457312E-2"/>
        </c:manualLayout>
      </c:layout>
      <c:txPr>
        <a:bodyPr/>
        <a:lstStyle/>
        <a:p>
          <a:pPr>
            <a:defRPr sz="14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2.6118578612016951E-2"/>
          <c:y val="4.170949026108578E-2"/>
          <c:w val="0.64422374706630969"/>
          <c:h val="0.82389039056685165"/>
        </c:manualLayout>
      </c:layout>
      <c:barChart>
        <c:barDir val="col"/>
        <c:grouping val="percentStacked"/>
        <c:ser>
          <c:idx val="0"/>
          <c:order val="0"/>
          <c:tx>
            <c:strRef>
              <c:f>Value!$A$3</c:f>
              <c:strCache>
                <c:ptCount val="1"/>
                <c:pt idx="0">
                  <c:v>  IT &amp; ITES </c:v>
                </c:pt>
              </c:strCache>
            </c:strRef>
          </c:tx>
          <c:spPr>
            <a:solidFill>
              <a:srgbClr val="A98845"/>
            </a:solidFill>
            <a:ln w="60325">
              <a:solidFill>
                <a:schemeClr val="tx1">
                  <a:lumMod val="95000"/>
                  <a:lumOff val="5000"/>
                </a:schemeClr>
              </a:solidFill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Value!$B$3:$E$3</c:f>
              <c:numCache>
                <c:formatCode>0</c:formatCode>
                <c:ptCount val="4"/>
                <c:pt idx="0">
                  <c:v>1486.49</c:v>
                </c:pt>
                <c:pt idx="1">
                  <c:v>3468.1299999999997</c:v>
                </c:pt>
                <c:pt idx="2">
                  <c:v>1766.05</c:v>
                </c:pt>
                <c:pt idx="3">
                  <c:v>6215.17</c:v>
                </c:pt>
              </c:numCache>
            </c:numRef>
          </c:val>
        </c:ser>
        <c:ser>
          <c:idx val="1"/>
          <c:order val="1"/>
          <c:tx>
            <c:strRef>
              <c:f>Value!$A$4</c:f>
              <c:strCache>
                <c:ptCount val="1"/>
                <c:pt idx="0">
                  <c:v>  BFSI </c:v>
                </c:pt>
              </c:strCache>
            </c:strRef>
          </c:tx>
          <c:spPr>
            <a:solidFill>
              <a:srgbClr val="BF9F62"/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Value!$B$4:$E$4</c:f>
              <c:numCache>
                <c:formatCode>0</c:formatCode>
                <c:ptCount val="4"/>
                <c:pt idx="0">
                  <c:v>744.88000000000011</c:v>
                </c:pt>
                <c:pt idx="1">
                  <c:v>1687.71</c:v>
                </c:pt>
                <c:pt idx="2">
                  <c:v>1707.6099999999997</c:v>
                </c:pt>
                <c:pt idx="3">
                  <c:v>2379.9100000000012</c:v>
                </c:pt>
              </c:numCache>
            </c:numRef>
          </c:val>
        </c:ser>
        <c:ser>
          <c:idx val="2"/>
          <c:order val="2"/>
          <c:tx>
            <c:strRef>
              <c:f>Value!$A$5</c:f>
              <c:strCache>
                <c:ptCount val="1"/>
                <c:pt idx="0">
                  <c:v>  HEALTHCARE</c:v>
                </c:pt>
              </c:strCache>
            </c:strRef>
          </c:tx>
          <c:spPr>
            <a:solidFill>
              <a:srgbClr val="CDB585"/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Value!$B$5:$E$5</c:f>
              <c:numCache>
                <c:formatCode>0</c:formatCode>
                <c:ptCount val="4"/>
                <c:pt idx="0">
                  <c:v>385.90999999999963</c:v>
                </c:pt>
                <c:pt idx="1">
                  <c:v>940.63000000000011</c:v>
                </c:pt>
                <c:pt idx="2">
                  <c:v>1367.0400000000004</c:v>
                </c:pt>
                <c:pt idx="3">
                  <c:v>1271.2</c:v>
                </c:pt>
              </c:numCache>
            </c:numRef>
          </c:val>
        </c:ser>
        <c:ser>
          <c:idx val="3"/>
          <c:order val="3"/>
          <c:tx>
            <c:strRef>
              <c:f>Value!$A$6</c:f>
              <c:strCache>
                <c:ptCount val="1"/>
                <c:pt idx="0">
                  <c:v>  ENERGY 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Value!$B$6:$E$6</c:f>
              <c:numCache>
                <c:formatCode>0</c:formatCode>
                <c:ptCount val="4"/>
                <c:pt idx="0">
                  <c:v>241.59</c:v>
                </c:pt>
                <c:pt idx="1">
                  <c:v>419.93999999999869</c:v>
                </c:pt>
                <c:pt idx="2">
                  <c:v>201.33</c:v>
                </c:pt>
                <c:pt idx="3">
                  <c:v>890.37</c:v>
                </c:pt>
              </c:numCache>
            </c:numRef>
          </c:val>
        </c:ser>
        <c:ser>
          <c:idx val="4"/>
          <c:order val="4"/>
          <c:tx>
            <c:strRef>
              <c:f>Value!$A$7</c:f>
              <c:strCache>
                <c:ptCount val="1"/>
                <c:pt idx="0">
                  <c:v>  MANUFACTURING 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Value!$B$7:$E$7</c:f>
              <c:numCache>
                <c:formatCode>0</c:formatCode>
                <c:ptCount val="4"/>
                <c:pt idx="0">
                  <c:v>1239.05</c:v>
                </c:pt>
                <c:pt idx="1">
                  <c:v>900.37</c:v>
                </c:pt>
                <c:pt idx="2">
                  <c:v>2261.8300000000022</c:v>
                </c:pt>
                <c:pt idx="3">
                  <c:v>792.22000000000014</c:v>
                </c:pt>
              </c:numCache>
            </c:numRef>
          </c:val>
        </c:ser>
        <c:ser>
          <c:idx val="5"/>
          <c:order val="5"/>
          <c:tx>
            <c:strRef>
              <c:f>Value!$A$8</c:f>
              <c:strCache>
                <c:ptCount val="1"/>
                <c:pt idx="0">
                  <c:v>  LOGISTICS 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Value!$B$8:$E$8</c:f>
              <c:numCache>
                <c:formatCode>0</c:formatCode>
                <c:ptCount val="4"/>
                <c:pt idx="0">
                  <c:v>199.04000000000002</c:v>
                </c:pt>
                <c:pt idx="1">
                  <c:v>149.33000000000001</c:v>
                </c:pt>
                <c:pt idx="2">
                  <c:v>290.37</c:v>
                </c:pt>
                <c:pt idx="3">
                  <c:v>369.46000000000004</c:v>
                </c:pt>
              </c:numCache>
            </c:numRef>
          </c:val>
        </c:ser>
        <c:ser>
          <c:idx val="6"/>
          <c:order val="6"/>
          <c:tx>
            <c:strRef>
              <c:f>Value!$A$9</c:f>
              <c:strCache>
                <c:ptCount val="1"/>
                <c:pt idx="0">
                  <c:v>  OTHERS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Value!$B$9:$E$9</c:f>
              <c:numCache>
                <c:formatCode>0</c:formatCode>
                <c:ptCount val="4"/>
                <c:pt idx="0">
                  <c:v>1129.6599999999999</c:v>
                </c:pt>
                <c:pt idx="1">
                  <c:v>2349.06</c:v>
                </c:pt>
                <c:pt idx="2">
                  <c:v>1104.94</c:v>
                </c:pt>
                <c:pt idx="3">
                  <c:v>1754.97</c:v>
                </c:pt>
              </c:numCache>
            </c:numRef>
          </c:val>
        </c:ser>
        <c:gapWidth val="33"/>
        <c:overlap val="100"/>
        <c:axId val="58931840"/>
        <c:axId val="58954112"/>
      </c:barChart>
      <c:catAx>
        <c:axId val="58931840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solidFill>
              <a:schemeClr val="tx1">
                <a:lumMod val="85000"/>
                <a:lumOff val="15000"/>
              </a:schemeClr>
            </a:solidFill>
          </a:ln>
        </c:spPr>
        <c:txPr>
          <a:bodyPr/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pPr>
            <a:endParaRPr lang="en-US"/>
          </a:p>
        </c:txPr>
        <c:crossAx val="58954112"/>
        <c:crosses val="autoZero"/>
        <c:auto val="1"/>
        <c:lblAlgn val="ctr"/>
        <c:lblOffset val="100"/>
      </c:catAx>
      <c:valAx>
        <c:axId val="58954112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numFmt formatCode="0%" sourceLinked="1"/>
        <c:tickLblPos val="nextTo"/>
        <c:spPr>
          <a:ln>
            <a:noFill/>
          </a:ln>
        </c:spPr>
        <c:txPr>
          <a:bodyPr/>
          <a:lstStyle/>
          <a:p>
            <a:pPr>
              <a:defRPr>
                <a:latin typeface="Lao UI" pitchFamily="34" charset="0"/>
                <a:cs typeface="Lao UI" pitchFamily="34" charset="0"/>
              </a:defRPr>
            </a:pPr>
            <a:endParaRPr lang="en-US"/>
          </a:p>
        </c:txPr>
        <c:crossAx val="58931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970053082847608"/>
          <c:y val="2.4110401554136369E-2"/>
          <c:w val="0.24932863721670456"/>
          <c:h val="0.86201810403620749"/>
        </c:manualLayout>
      </c:layout>
      <c:txPr>
        <a:bodyPr/>
        <a:lstStyle/>
        <a:p>
          <a:pPr>
            <a:defRPr sz="1600" b="1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defRPr>
          </a:pPr>
          <a:endParaRPr lang="en-US"/>
        </a:p>
      </c:txPr>
    </c:legend>
    <c:plotVisOnly val="1"/>
    <c:dispBlanksAs val="gap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3.9819898250607791E-2"/>
          <c:y val="1.6665969162835144E-2"/>
          <c:w val="0.90746038919317218"/>
          <c:h val="0.85688241605333415"/>
        </c:manualLayout>
      </c:layout>
      <c:barChart>
        <c:barDir val="col"/>
        <c:grouping val="clustered"/>
        <c:ser>
          <c:idx val="1"/>
          <c:order val="0"/>
          <c:tx>
            <c:strRef>
              <c:f>'By Year'!$C$2</c:f>
              <c:strCache>
                <c:ptCount val="1"/>
                <c:pt idx="0">
                  <c:v>  AMOUNT ($M)</c:v>
                </c:pt>
              </c:strCache>
            </c:strRef>
          </c:tx>
          <c:spPr>
            <a:solidFill>
              <a:srgbClr val="BF9F62"/>
            </a:solidFill>
          </c:spPr>
          <c:dLbls>
            <c:numFmt formatCode="0.0&quot;x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US" sz="2400" b="1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Century Gothic" pitchFamily="34" charset="0"/>
                    <a:ea typeface="Calibri"/>
                    <a:cs typeface="Calibri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'By Year'!$A$9:$A$14</c:f>
              <c:strCache>
                <c:ptCount val="6"/>
                <c:pt idx="0">
                  <c:v>HEALTHCARE</c:v>
                </c:pt>
                <c:pt idx="1">
                  <c:v>MANUF.</c:v>
                </c:pt>
                <c:pt idx="2">
                  <c:v>ENERGY</c:v>
                </c:pt>
                <c:pt idx="3">
                  <c:v>BFSI</c:v>
                </c:pt>
                <c:pt idx="4">
                  <c:v>IT &amp; ITES</c:v>
                </c:pt>
                <c:pt idx="5">
                  <c:v>ENGINEERING</c:v>
                </c:pt>
              </c:strCache>
            </c:strRef>
          </c:cat>
          <c:val>
            <c:numRef>
              <c:f>'By Year'!$B$9:$B$14</c:f>
              <c:numCache>
                <c:formatCode>_-* #,##0.00\ _D_M_-;\-* #,##0.00\ _D_M_-;_-* "-"??\ _D_M_-;_-@_-</c:formatCode>
                <c:ptCount val="6"/>
                <c:pt idx="0">
                  <c:v>3</c:v>
                </c:pt>
                <c:pt idx="1">
                  <c:v>2.8</c:v>
                </c:pt>
                <c:pt idx="2">
                  <c:v>2.7</c:v>
                </c:pt>
                <c:pt idx="3">
                  <c:v>2.46</c:v>
                </c:pt>
                <c:pt idx="4">
                  <c:v>2.2999999999999998</c:v>
                </c:pt>
                <c:pt idx="5">
                  <c:v>1.6</c:v>
                </c:pt>
              </c:numCache>
            </c:numRef>
          </c:val>
        </c:ser>
        <c:gapWidth val="83"/>
        <c:overlap val="23"/>
        <c:axId val="59507840"/>
        <c:axId val="59509376"/>
      </c:barChart>
      <c:catAx>
        <c:axId val="59507840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59509376"/>
        <c:crosses val="autoZero"/>
        <c:lblAlgn val="ctr"/>
        <c:lblOffset val="100"/>
        <c:tickLblSkip val="1"/>
        <c:tickMarkSkip val="1"/>
      </c:catAx>
      <c:valAx>
        <c:axId val="59509376"/>
        <c:scaling>
          <c:orientation val="minMax"/>
        </c:scaling>
        <c:delete val="1"/>
        <c:axPos val="l"/>
        <c:numFmt formatCode="\$#&quot; B&quot;" sourceLinked="0"/>
        <c:tickLblPos val="nextTo"/>
        <c:crossAx val="59507840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2.6118578612016951E-2"/>
          <c:y val="4.170949026108578E-2"/>
          <c:w val="0.9454615217809601"/>
          <c:h val="0.84843870877794703"/>
        </c:manualLayout>
      </c:layout>
      <c:barChart>
        <c:barDir val="col"/>
        <c:grouping val="clustered"/>
        <c:ser>
          <c:idx val="0"/>
          <c:order val="0"/>
          <c:tx>
            <c:strRef>
              <c:f>Value!$A$3</c:f>
              <c:strCache>
                <c:ptCount val="1"/>
                <c:pt idx="0">
                  <c:v>  PUBLIC  MARKETS</c:v>
                </c:pt>
              </c:strCache>
            </c:strRef>
          </c:tx>
          <c:spPr>
            <a:solidFill>
              <a:srgbClr val="BF9F62"/>
            </a:solidFill>
            <a:ln w="76200"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Value!$B$3:$E$3</c:f>
              <c:numCache>
                <c:formatCode>0</c:formatCode>
                <c:ptCount val="4"/>
                <c:pt idx="0">
                  <c:v>3387.5399999999995</c:v>
                </c:pt>
                <c:pt idx="1">
                  <c:v>3371.7999999999993</c:v>
                </c:pt>
                <c:pt idx="2">
                  <c:v>3209.4100000000012</c:v>
                </c:pt>
                <c:pt idx="3">
                  <c:v>5323.3899999999994</c:v>
                </c:pt>
              </c:numCache>
            </c:numRef>
          </c:val>
        </c:ser>
        <c:ser>
          <c:idx val="1"/>
          <c:order val="1"/>
          <c:tx>
            <c:strRef>
              <c:f>Value!$A$4</c:f>
              <c:strCache>
                <c:ptCount val="1"/>
                <c:pt idx="0">
                  <c:v>  SECONDARY SALE</c:v>
                </c:pt>
              </c:strCache>
            </c:strRef>
          </c:tx>
          <c:spPr>
            <a:solidFill>
              <a:srgbClr val="CDB585"/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Value!$B$4:$E$4</c:f>
              <c:numCache>
                <c:formatCode>0</c:formatCode>
                <c:ptCount val="4"/>
                <c:pt idx="0">
                  <c:v>771.21</c:v>
                </c:pt>
                <c:pt idx="1">
                  <c:v>2735.7099999999987</c:v>
                </c:pt>
                <c:pt idx="2">
                  <c:v>1838.29</c:v>
                </c:pt>
                <c:pt idx="3">
                  <c:v>4220.3899999999994</c:v>
                </c:pt>
              </c:numCache>
            </c:numRef>
          </c:val>
        </c:ser>
        <c:ser>
          <c:idx val="2"/>
          <c:order val="2"/>
          <c:tx>
            <c:strRef>
              <c:f>Value!$A$5</c:f>
              <c:strCache>
                <c:ptCount val="1"/>
                <c:pt idx="0">
                  <c:v>  STRATEGIC SALE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Value!$B$5:$E$5</c:f>
              <c:numCache>
                <c:formatCode>0</c:formatCode>
                <c:ptCount val="4"/>
                <c:pt idx="0">
                  <c:v>937.7199999999998</c:v>
                </c:pt>
                <c:pt idx="1">
                  <c:v>3216.670000000001</c:v>
                </c:pt>
                <c:pt idx="2">
                  <c:v>3275.3800000000006</c:v>
                </c:pt>
                <c:pt idx="3">
                  <c:v>3297.5700000000006</c:v>
                </c:pt>
              </c:numCache>
            </c:numRef>
          </c:val>
        </c:ser>
        <c:ser>
          <c:idx val="3"/>
          <c:order val="3"/>
          <c:tx>
            <c:strRef>
              <c:f>Value!$A$6</c:f>
              <c:strCache>
                <c:ptCount val="1"/>
                <c:pt idx="0">
                  <c:v>  BUYBACK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Value!$B$6:$E$6</c:f>
              <c:numCache>
                <c:formatCode>0</c:formatCode>
                <c:ptCount val="4"/>
                <c:pt idx="0">
                  <c:v>211.25000000000003</c:v>
                </c:pt>
                <c:pt idx="1">
                  <c:v>549.49</c:v>
                </c:pt>
                <c:pt idx="2">
                  <c:v>337.96999999999969</c:v>
                </c:pt>
                <c:pt idx="3">
                  <c:v>798.24</c:v>
                </c:pt>
              </c:numCache>
            </c:numRef>
          </c:val>
        </c:ser>
        <c:gapWidth val="33"/>
        <c:axId val="60697216"/>
        <c:axId val="60719488"/>
      </c:barChart>
      <c:catAx>
        <c:axId val="60697216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txPr>
          <a:bodyPr/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pPr>
            <a:endParaRPr lang="en-US"/>
          </a:p>
        </c:txPr>
        <c:crossAx val="60719488"/>
        <c:crosses val="autoZero"/>
        <c:auto val="1"/>
        <c:lblAlgn val="ctr"/>
        <c:lblOffset val="100"/>
      </c:catAx>
      <c:valAx>
        <c:axId val="60719488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numFmt formatCode="\$0&quot; B&quot;" sourceLinked="0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endParaRPr lang="en-US"/>
          </a:p>
        </c:txPr>
        <c:crossAx val="60697216"/>
        <c:crosses val="autoZero"/>
        <c:crossBetween val="between"/>
        <c:dispUnits>
          <c:builtInUnit val="thousands"/>
          <c:dispUnitsLbl>
            <c:layout/>
          </c:dispUnitsLbl>
        </c:dispUnits>
      </c:valAx>
    </c:plotArea>
    <c:legend>
      <c:legendPos val="t"/>
      <c:layout>
        <c:manualLayout>
          <c:xMode val="edge"/>
          <c:yMode val="edge"/>
          <c:x val="3.9119750387040776E-2"/>
          <c:y val="6.1350854530608109E-2"/>
          <c:w val="0.70246549189205398"/>
          <c:h val="0.10531766014083381"/>
        </c:manualLayout>
      </c:layout>
      <c:txPr>
        <a:bodyPr/>
        <a:lstStyle/>
        <a:p>
          <a:pPr>
            <a:defRPr sz="140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defRPr>
          </a:pPr>
          <a:endParaRPr lang="en-US"/>
        </a:p>
      </c:txPr>
    </c:legend>
    <c:plotVisOnly val="1"/>
    <c:dispBlanksAs val="gap"/>
  </c:chart>
  <c:spPr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7.5011868439532711E-2"/>
          <c:y val="2.4598733981781667E-2"/>
          <c:w val="0.87226845338731163"/>
          <c:h val="0.84894961128215862"/>
        </c:manualLayout>
      </c:layout>
      <c:barChart>
        <c:barDir val="col"/>
        <c:grouping val="clustered"/>
        <c:ser>
          <c:idx val="1"/>
          <c:order val="0"/>
          <c:tx>
            <c:strRef>
              <c:f>'By Year'!$C$2</c:f>
              <c:strCache>
                <c:ptCount val="1"/>
                <c:pt idx="0">
                  <c:v>  EXITED AMOUNT ($M)</c:v>
                </c:pt>
              </c:strCache>
            </c:strRef>
          </c:tx>
          <c:spPr>
            <a:solidFill>
              <a:srgbClr val="BF9F62"/>
            </a:solidFill>
          </c:spPr>
          <c:cat>
            <c:numRef>
              <c:f>'By Year'!$A$4:$A$14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'By Year'!$C$4:$C$14</c:f>
              <c:numCache>
                <c:formatCode>0</c:formatCode>
                <c:ptCount val="11"/>
                <c:pt idx="0">
                  <c:v>240.44</c:v>
                </c:pt>
                <c:pt idx="1">
                  <c:v>3.27</c:v>
                </c:pt>
                <c:pt idx="2">
                  <c:v>19.91</c:v>
                </c:pt>
                <c:pt idx="3">
                  <c:v>441.59</c:v>
                </c:pt>
                <c:pt idx="4">
                  <c:v>42.89</c:v>
                </c:pt>
                <c:pt idx="5">
                  <c:v>200.26</c:v>
                </c:pt>
                <c:pt idx="6">
                  <c:v>134.22999999999999</c:v>
                </c:pt>
                <c:pt idx="7">
                  <c:v>108.69999999999999</c:v>
                </c:pt>
                <c:pt idx="8">
                  <c:v>286.59000000000003</c:v>
                </c:pt>
                <c:pt idx="9">
                  <c:v>934.95999999999947</c:v>
                </c:pt>
                <c:pt idx="10">
                  <c:v>1251.9100000000001</c:v>
                </c:pt>
              </c:numCache>
            </c:numRef>
          </c:val>
        </c:ser>
        <c:gapWidth val="83"/>
        <c:overlap val="23"/>
        <c:axId val="61964288"/>
        <c:axId val="61965824"/>
      </c:barChart>
      <c:lineChart>
        <c:grouping val="standard"/>
        <c:ser>
          <c:idx val="0"/>
          <c:order val="1"/>
          <c:tx>
            <c:strRef>
              <c:f>'By Year'!$B$2</c:f>
              <c:strCache>
                <c:ptCount val="1"/>
                <c:pt idx="0">
                  <c:v>  PE BACKED IPOs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'By Year'!$A$4:$A$14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'By Year'!$B$4:$B$14</c:f>
              <c:numCache>
                <c:formatCode>General</c:formatCode>
                <c:ptCount val="11"/>
                <c:pt idx="0">
                  <c:v>16</c:v>
                </c:pt>
                <c:pt idx="1">
                  <c:v>8</c:v>
                </c:pt>
                <c:pt idx="2">
                  <c:v>7</c:v>
                </c:pt>
                <c:pt idx="3">
                  <c:v>24</c:v>
                </c:pt>
                <c:pt idx="4">
                  <c:v>5</c:v>
                </c:pt>
                <c:pt idx="5" formatCode="0">
                  <c:v>5</c:v>
                </c:pt>
                <c:pt idx="6">
                  <c:v>2</c:v>
                </c:pt>
                <c:pt idx="7">
                  <c:v>4</c:v>
                </c:pt>
                <c:pt idx="8">
                  <c:v>15</c:v>
                </c:pt>
                <c:pt idx="9">
                  <c:v>16</c:v>
                </c:pt>
                <c:pt idx="10">
                  <c:v>22</c:v>
                </c:pt>
              </c:numCache>
            </c:numRef>
          </c:val>
          <c:smooth val="1"/>
        </c:ser>
        <c:marker val="1"/>
        <c:axId val="61977344"/>
        <c:axId val="61967360"/>
      </c:lineChart>
      <c:catAx>
        <c:axId val="61964288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61965824"/>
        <c:crosses val="autoZero"/>
        <c:lblAlgn val="ctr"/>
        <c:lblOffset val="100"/>
        <c:tickLblSkip val="1"/>
        <c:tickMarkSkip val="1"/>
      </c:catAx>
      <c:valAx>
        <c:axId val="61965824"/>
        <c:scaling>
          <c:orientation val="minMax"/>
          <c:max val="1500"/>
          <c:min val="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\$#,###&quot; M&quot;" sourceLinked="0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61964288"/>
        <c:crosses val="autoZero"/>
        <c:crossBetween val="between"/>
        <c:majorUnit val="250"/>
      </c:valAx>
      <c:valAx>
        <c:axId val="61967360"/>
        <c:scaling>
          <c:orientation val="minMax"/>
          <c:max val="30"/>
        </c:scaling>
        <c:axPos val="r"/>
        <c:numFmt formatCode="General" sourceLinked="1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pPr>
            <a:endParaRPr lang="en-US"/>
          </a:p>
        </c:txPr>
        <c:crossAx val="61977344"/>
        <c:crosses val="max"/>
        <c:crossBetween val="between"/>
        <c:majorUnit val="5"/>
      </c:valAx>
      <c:catAx>
        <c:axId val="61977344"/>
        <c:scaling>
          <c:orientation val="minMax"/>
        </c:scaling>
        <c:delete val="1"/>
        <c:axPos val="b"/>
        <c:numFmt formatCode="General" sourceLinked="1"/>
        <c:tickLblPos val="nextTo"/>
        <c:crossAx val="61967360"/>
        <c:crosses val="autoZero"/>
        <c:lblAlgn val="ctr"/>
        <c:lblOffset val="100"/>
      </c:catAx>
    </c:plotArea>
    <c:legend>
      <c:legendPos val="t"/>
      <c:layout>
        <c:manualLayout>
          <c:xMode val="edge"/>
          <c:yMode val="edge"/>
          <c:x val="0.19535680900103936"/>
          <c:y val="5.2016504398126384E-2"/>
          <c:w val="0.60097656927280452"/>
          <c:h val="8.5699199191457284E-2"/>
        </c:manualLayout>
      </c:layout>
      <c:txPr>
        <a:bodyPr/>
        <a:lstStyle/>
        <a:p>
          <a:pPr>
            <a:defRPr sz="14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8045514197089005E-2"/>
          <c:y val="3.0721276119554941E-2"/>
          <c:w val="0.9608145430684828"/>
          <c:h val="0.85194951406268316"/>
        </c:manualLayout>
      </c:layout>
      <c:barChart>
        <c:barDir val="col"/>
        <c:grouping val="clustered"/>
        <c:ser>
          <c:idx val="1"/>
          <c:order val="0"/>
          <c:tx>
            <c:strRef>
              <c:f>'2013'!$B$2</c:f>
              <c:strCache>
                <c:ptCount val="1"/>
                <c:pt idx="0">
                  <c:v>  2016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US" sz="1400" b="1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Century Gothic" pitchFamily="34" charset="0"/>
                    <a:ea typeface="Calibri"/>
                    <a:cs typeface="Calibri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'2013'!$A$4:$A$7</c:f>
              <c:strCache>
                <c:ptCount val="4"/>
                <c:pt idx="0">
                  <c:v>1-3x</c:v>
                </c:pt>
                <c:pt idx="1">
                  <c:v>3-5x</c:v>
                </c:pt>
                <c:pt idx="2">
                  <c:v>5-10x</c:v>
                </c:pt>
                <c:pt idx="3">
                  <c:v>10x+</c:v>
                </c:pt>
              </c:strCache>
            </c:strRef>
          </c:cat>
          <c:val>
            <c:numRef>
              <c:f>'2013'!$B$4:$B$7</c:f>
              <c:numCache>
                <c:formatCode>General</c:formatCode>
                <c:ptCount val="4"/>
                <c:pt idx="0">
                  <c:v>89</c:v>
                </c:pt>
                <c:pt idx="1">
                  <c:v>59</c:v>
                </c:pt>
                <c:pt idx="2">
                  <c:v>12</c:v>
                </c:pt>
                <c:pt idx="3">
                  <c:v>7</c:v>
                </c:pt>
              </c:numCache>
            </c:numRef>
          </c:val>
        </c:ser>
        <c:ser>
          <c:idx val="0"/>
          <c:order val="1"/>
          <c:tx>
            <c:strRef>
              <c:f>'2013'!$D$2</c:f>
              <c:strCache>
                <c:ptCount val="1"/>
                <c:pt idx="0">
                  <c:v>  2017</c:v>
                </c:pt>
              </c:strCache>
            </c:strRef>
          </c:tx>
          <c:spPr>
            <a:solidFill>
              <a:srgbClr val="BF9F62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>
                  <a:defRPr lang="en-US" sz="1400" b="1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Century Gothic" pitchFamily="34" charset="0"/>
                    <a:ea typeface="Calibri"/>
                    <a:cs typeface="Calibri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'2013'!$A$4:$A$7</c:f>
              <c:strCache>
                <c:ptCount val="4"/>
                <c:pt idx="0">
                  <c:v>1-3x</c:v>
                </c:pt>
                <c:pt idx="1">
                  <c:v>3-5x</c:v>
                </c:pt>
                <c:pt idx="2">
                  <c:v>5-10x</c:v>
                </c:pt>
                <c:pt idx="3">
                  <c:v>10x+</c:v>
                </c:pt>
              </c:strCache>
            </c:strRef>
          </c:cat>
          <c:val>
            <c:numRef>
              <c:f>'2013'!$D$4:$D$7</c:f>
              <c:numCache>
                <c:formatCode>General</c:formatCode>
                <c:ptCount val="4"/>
                <c:pt idx="0">
                  <c:v>108</c:v>
                </c:pt>
                <c:pt idx="1">
                  <c:v>44</c:v>
                </c:pt>
                <c:pt idx="2">
                  <c:v>25</c:v>
                </c:pt>
                <c:pt idx="3">
                  <c:v>14</c:v>
                </c:pt>
              </c:numCache>
            </c:numRef>
          </c:val>
        </c:ser>
        <c:axId val="60627584"/>
        <c:axId val="60645760"/>
      </c:barChart>
      <c:catAx>
        <c:axId val="6062758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60645760"/>
        <c:crosses val="autoZero"/>
        <c:auto val="1"/>
        <c:lblAlgn val="ctr"/>
        <c:lblOffset val="100"/>
        <c:tickLblSkip val="1"/>
        <c:tickMarkSkip val="1"/>
      </c:catAx>
      <c:valAx>
        <c:axId val="60645760"/>
        <c:scaling>
          <c:orientation val="minMax"/>
        </c:scaling>
        <c:delete val="1"/>
        <c:axPos val="l"/>
        <c:numFmt formatCode="General" sourceLinked="1"/>
        <c:tickLblPos val="nextTo"/>
        <c:crossAx val="6062758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39064324117945465"/>
          <c:y val="3.4529074557380766E-2"/>
          <c:w val="0.29504672370735385"/>
          <c:h val="8.4183469314397727E-2"/>
        </c:manualLayout>
      </c:layout>
      <c:txPr>
        <a:bodyPr/>
        <a:lstStyle/>
        <a:p>
          <a:pPr>
            <a:defRPr sz="1600" b="1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defRPr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7.5011868439532739E-2"/>
          <c:y val="2.4598733981781667E-2"/>
          <c:w val="0.81412527535502865"/>
          <c:h val="0.80135286070569256"/>
        </c:manualLayout>
      </c:layout>
      <c:barChart>
        <c:barDir val="col"/>
        <c:grouping val="clustered"/>
        <c:ser>
          <c:idx val="1"/>
          <c:order val="0"/>
          <c:tx>
            <c:strRef>
              <c:f>'By Year'!$C$2</c:f>
              <c:strCache>
                <c:ptCount val="1"/>
                <c:pt idx="0">
                  <c:v>  AMOUNT ($M)</c:v>
                </c:pt>
              </c:strCache>
            </c:strRef>
          </c:tx>
          <c:spPr>
            <a:solidFill>
              <a:srgbClr val="BF9F62"/>
            </a:solidFill>
          </c:spPr>
          <c:cat>
            <c:strRef>
              <c:f>'By Year'!$A$3:$A$14</c:f>
              <c:strCache>
                <c:ptCount val="12"/>
                <c:pt idx="0">
                  <c:v>06</c:v>
                </c:pt>
                <c:pt idx="1">
                  <c:v>07</c:v>
                </c:pt>
                <c:pt idx="2">
                  <c:v>08</c:v>
                </c:pt>
                <c:pt idx="3">
                  <c:v>09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</c:strCache>
            </c:strRef>
          </c:cat>
          <c:val>
            <c:numRef>
              <c:f>'By Year'!$C$3:$C$14</c:f>
              <c:numCache>
                <c:formatCode>0.0</c:formatCode>
                <c:ptCount val="12"/>
                <c:pt idx="0">
                  <c:v>7.4716700000000325</c:v>
                </c:pt>
                <c:pt idx="1">
                  <c:v>14.61073</c:v>
                </c:pt>
                <c:pt idx="2">
                  <c:v>10.065900000000006</c:v>
                </c:pt>
                <c:pt idx="3">
                  <c:v>4.0973600000000001</c:v>
                </c:pt>
                <c:pt idx="4">
                  <c:v>8.3639600000000023</c:v>
                </c:pt>
                <c:pt idx="5">
                  <c:v>10.63583</c:v>
                </c:pt>
                <c:pt idx="6">
                  <c:v>9.4108900000000002</c:v>
                </c:pt>
                <c:pt idx="7">
                  <c:v>7.5698799999999995</c:v>
                </c:pt>
                <c:pt idx="8">
                  <c:v>11.34473</c:v>
                </c:pt>
                <c:pt idx="9">
                  <c:v>17.06749999999991</c:v>
                </c:pt>
                <c:pt idx="10">
                  <c:v>15.369990000000024</c:v>
                </c:pt>
                <c:pt idx="11">
                  <c:v>23.776130000000002</c:v>
                </c:pt>
              </c:numCache>
            </c:numRef>
          </c:val>
        </c:ser>
        <c:gapWidth val="83"/>
        <c:overlap val="23"/>
        <c:axId val="60685696"/>
        <c:axId val="62030976"/>
      </c:barChart>
      <c:lineChart>
        <c:grouping val="standard"/>
        <c:ser>
          <c:idx val="0"/>
          <c:order val="1"/>
          <c:tx>
            <c:strRef>
              <c:f>'By Year'!$B$2</c:f>
              <c:strCache>
                <c:ptCount val="1"/>
                <c:pt idx="0">
                  <c:v>  NO. OF DEALS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'By Year'!$A$3:$A$14</c:f>
              <c:strCache>
                <c:ptCount val="12"/>
                <c:pt idx="0">
                  <c:v>06</c:v>
                </c:pt>
                <c:pt idx="1">
                  <c:v>07</c:v>
                </c:pt>
                <c:pt idx="2">
                  <c:v>08</c:v>
                </c:pt>
                <c:pt idx="3">
                  <c:v>09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</c:strCache>
            </c:strRef>
          </c:cat>
          <c:val>
            <c:numRef>
              <c:f>'By Year'!$B$3:$B$14</c:f>
              <c:numCache>
                <c:formatCode>General</c:formatCode>
                <c:ptCount val="12"/>
                <c:pt idx="0">
                  <c:v>395</c:v>
                </c:pt>
                <c:pt idx="1">
                  <c:v>534</c:v>
                </c:pt>
                <c:pt idx="2">
                  <c:v>487</c:v>
                </c:pt>
                <c:pt idx="3">
                  <c:v>303</c:v>
                </c:pt>
                <c:pt idx="4">
                  <c:v>409</c:v>
                </c:pt>
                <c:pt idx="5">
                  <c:v>549</c:v>
                </c:pt>
                <c:pt idx="6" formatCode="0">
                  <c:v>534</c:v>
                </c:pt>
                <c:pt idx="7" formatCode="0">
                  <c:v>508</c:v>
                </c:pt>
                <c:pt idx="8" formatCode="0">
                  <c:v>576</c:v>
                </c:pt>
                <c:pt idx="9" formatCode="0">
                  <c:v>826</c:v>
                </c:pt>
                <c:pt idx="10" formatCode="0">
                  <c:v>731</c:v>
                </c:pt>
                <c:pt idx="11" formatCode="0">
                  <c:v>591</c:v>
                </c:pt>
              </c:numCache>
            </c:numRef>
          </c:val>
          <c:smooth val="1"/>
        </c:ser>
        <c:marker val="1"/>
        <c:axId val="62032512"/>
        <c:axId val="62046592"/>
      </c:lineChart>
      <c:catAx>
        <c:axId val="60685696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62030976"/>
        <c:crosses val="autoZero"/>
        <c:lblAlgn val="ctr"/>
        <c:lblOffset val="100"/>
        <c:tickLblSkip val="1"/>
        <c:tickMarkSkip val="1"/>
      </c:catAx>
      <c:valAx>
        <c:axId val="62030976"/>
        <c:scaling>
          <c:orientation val="minMax"/>
          <c:max val="25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\$#&quot; B&quot;" sourceLinked="0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60685696"/>
        <c:crosses val="autoZero"/>
        <c:crossBetween val="between"/>
        <c:majorUnit val="5"/>
      </c:valAx>
      <c:catAx>
        <c:axId val="62032512"/>
        <c:scaling>
          <c:orientation val="minMax"/>
        </c:scaling>
        <c:delete val="1"/>
        <c:axPos val="b"/>
        <c:numFmt formatCode="General" sourceLinked="1"/>
        <c:tickLblPos val="nextTo"/>
        <c:crossAx val="62046592"/>
        <c:crosses val="autoZero"/>
        <c:lblAlgn val="ctr"/>
        <c:lblOffset val="100"/>
      </c:catAx>
      <c:valAx>
        <c:axId val="62046592"/>
        <c:scaling>
          <c:orientation val="minMax"/>
          <c:max val="900"/>
        </c:scaling>
        <c:axPos val="r"/>
        <c:title>
          <c:tx>
            <c:rich>
              <a:bodyPr rot="5400000" vert="horz"/>
              <a:lstStyle/>
              <a:p>
                <a:pPr>
                  <a:defRPr sz="1400" b="1">
                    <a:solidFill>
                      <a:schemeClr val="tx1">
                        <a:lumMod val="65000"/>
                        <a:lumOff val="35000"/>
                      </a:schemeClr>
                    </a:solidFill>
                  </a:defRPr>
                </a:pPr>
                <a:r>
                  <a:rPr lang="en-US" sz="1400" b="1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No.  of   Deals</a:t>
                </a:r>
              </a:p>
            </c:rich>
          </c:tx>
          <c:layout>
            <c:manualLayout>
              <c:xMode val="edge"/>
              <c:yMode val="edge"/>
              <c:x val="0.95792931919956814"/>
              <c:y val="0.37087750842168382"/>
            </c:manualLayout>
          </c:layout>
        </c:title>
        <c:numFmt formatCode="General" sourceLinked="1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62032512"/>
        <c:crosses val="max"/>
        <c:crossBetween val="between"/>
        <c:majorUnit val="180"/>
      </c:valAx>
    </c:plotArea>
    <c:legend>
      <c:legendPos val="t"/>
      <c:layout>
        <c:manualLayout>
          <c:xMode val="edge"/>
          <c:yMode val="edge"/>
          <c:x val="0.20606735661459191"/>
          <c:y val="0.91933649271337525"/>
          <c:w val="0.60097656927280441"/>
          <c:h val="6.7189398941168391E-2"/>
        </c:manualLayout>
      </c:layout>
      <c:txPr>
        <a:bodyPr/>
        <a:lstStyle/>
        <a:p>
          <a:pPr>
            <a:defRPr sz="11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1.5338551603052383E-2"/>
          <c:y val="4.0513081026162192E-4"/>
          <c:w val="0.95795316665375563"/>
          <c:h val="0.88610596054525448"/>
        </c:manualLayout>
      </c:layout>
      <c:barChart>
        <c:barDir val="col"/>
        <c:grouping val="clustered"/>
        <c:ser>
          <c:idx val="1"/>
          <c:order val="0"/>
          <c:tx>
            <c:strRef>
              <c:f>'By Year'!$C$2</c:f>
              <c:strCache>
                <c:ptCount val="1"/>
                <c:pt idx="0">
                  <c:v>   2016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dLbls>
            <c:numFmt formatCode="#&quot; Cr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Century Gothic" pitchFamily="34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'By Year'!$A$3:$A$6</c:f>
              <c:strCache>
                <c:ptCount val="4"/>
                <c:pt idx="0">
                  <c:v>EARLY</c:v>
                </c:pt>
                <c:pt idx="1">
                  <c:v>GROWTH</c:v>
                </c:pt>
                <c:pt idx="2">
                  <c:v>GROWTH-PE</c:v>
                </c:pt>
                <c:pt idx="3">
                  <c:v>LATE</c:v>
                </c:pt>
              </c:strCache>
            </c:strRef>
          </c:cat>
          <c:val>
            <c:numRef>
              <c:f>'By Year'!$C$3:$C$6</c:f>
              <c:numCache>
                <c:formatCode>_-* #,##0.00\ _D_M_-;\-* #,##0.00\ _D_M_-;_-* "-"??\ _D_M_-;_-@_-</c:formatCode>
                <c:ptCount val="4"/>
                <c:pt idx="0">
                  <c:v>8.0400000000000009</c:v>
                </c:pt>
                <c:pt idx="1">
                  <c:v>40.200000000000003</c:v>
                </c:pt>
                <c:pt idx="2">
                  <c:v>201</c:v>
                </c:pt>
                <c:pt idx="3">
                  <c:v>100.5</c:v>
                </c:pt>
              </c:numCache>
            </c:numRef>
          </c:val>
        </c:ser>
        <c:ser>
          <c:idx val="0"/>
          <c:order val="1"/>
          <c:tx>
            <c:strRef>
              <c:f>'By Year'!$B$2</c:f>
              <c:strCache>
                <c:ptCount val="1"/>
                <c:pt idx="0">
                  <c:v>  2017</c:v>
                </c:pt>
              </c:strCache>
            </c:strRef>
          </c:tx>
          <c:spPr>
            <a:solidFill>
              <a:srgbClr val="BF9F62"/>
            </a:solidFill>
          </c:spPr>
          <c:dLbls>
            <c:numFmt formatCode="#&quot; Cr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US" sz="1600" b="1" i="0" u="none" strike="noStrike" kern="1200" baseline="0">
                    <a:solidFill>
                      <a:srgbClr val="000000"/>
                    </a:solidFill>
                    <a:latin typeface="Century Gothic" pitchFamily="34" charset="0"/>
                    <a:ea typeface="Calibri"/>
                    <a:cs typeface="Calibri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'By Year'!$B$3:$B$6</c:f>
              <c:numCache>
                <c:formatCode>_-* #,##0.00\ _D_M_-;\-* #,##0.00\ _D_M_-;_-* "-"??\ _D_M_-;_-@_-</c:formatCode>
                <c:ptCount val="4"/>
                <c:pt idx="0">
                  <c:v>13.975000000000026</c:v>
                </c:pt>
                <c:pt idx="1">
                  <c:v>40.300000000000004</c:v>
                </c:pt>
                <c:pt idx="2">
                  <c:v>195</c:v>
                </c:pt>
                <c:pt idx="3">
                  <c:v>143</c:v>
                </c:pt>
              </c:numCache>
            </c:numRef>
          </c:val>
        </c:ser>
        <c:gapWidth val="43"/>
        <c:axId val="60820096"/>
        <c:axId val="60838272"/>
      </c:barChart>
      <c:catAx>
        <c:axId val="60820096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333333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  <c:crossAx val="60838272"/>
        <c:crosses val="autoZero"/>
        <c:lblAlgn val="ctr"/>
        <c:lblOffset val="100"/>
        <c:tickLblSkip val="1"/>
        <c:tickMarkSkip val="1"/>
      </c:catAx>
      <c:valAx>
        <c:axId val="60838272"/>
        <c:scaling>
          <c:orientation val="minMax"/>
        </c:scaling>
        <c:delete val="1"/>
        <c:axPos val="l"/>
        <c:numFmt formatCode="&quot;INR &quot;#&quot; Cr&quot;" sourceLinked="0"/>
        <c:tickLblPos val="nextTo"/>
        <c:crossAx val="60820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9.259259259259317E-2"/>
          <c:w val="0.31557174578721264"/>
          <c:h val="4.6509550889472145E-2"/>
        </c:manualLayout>
      </c:layout>
      <c:txPr>
        <a:bodyPr/>
        <a:lstStyle/>
        <a:p>
          <a:pPr>
            <a:defRPr sz="1800" b="1">
              <a:latin typeface="Century Gothic" pitchFamily="34" charset="0"/>
            </a:defRPr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936E-AFCA-48E0-A3E1-778A355D8763}" type="datetimeFigureOut">
              <a:rPr lang="en-US" smtClean="0"/>
              <a:pPr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425D-E67F-484D-865A-1D7E98C6C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936E-AFCA-48E0-A3E1-778A355D8763}" type="datetimeFigureOut">
              <a:rPr lang="en-US" smtClean="0"/>
              <a:pPr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425D-E67F-484D-865A-1D7E98C6C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936E-AFCA-48E0-A3E1-778A355D8763}" type="datetimeFigureOut">
              <a:rPr lang="en-US" smtClean="0"/>
              <a:pPr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425D-E67F-484D-865A-1D7E98C6C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936E-AFCA-48E0-A3E1-778A355D8763}" type="datetimeFigureOut">
              <a:rPr lang="en-US" smtClean="0"/>
              <a:pPr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425D-E67F-484D-865A-1D7E98C6C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936E-AFCA-48E0-A3E1-778A355D8763}" type="datetimeFigureOut">
              <a:rPr lang="en-US" smtClean="0"/>
              <a:pPr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425D-E67F-484D-865A-1D7E98C6C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936E-AFCA-48E0-A3E1-778A355D8763}" type="datetimeFigureOut">
              <a:rPr lang="en-US" smtClean="0"/>
              <a:pPr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425D-E67F-484D-865A-1D7E98C6C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936E-AFCA-48E0-A3E1-778A355D8763}" type="datetimeFigureOut">
              <a:rPr lang="en-US" smtClean="0"/>
              <a:pPr/>
              <a:t>3/6/2018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425D-E67F-484D-865A-1D7E98C6C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936E-AFCA-48E0-A3E1-778A355D8763}" type="datetimeFigureOut">
              <a:rPr lang="en-US" smtClean="0"/>
              <a:pPr/>
              <a:t>3/6/2018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425D-E67F-484D-865A-1D7E98C6C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936E-AFCA-48E0-A3E1-778A355D8763}" type="datetimeFigureOut">
              <a:rPr lang="en-US" smtClean="0"/>
              <a:pPr/>
              <a:t>3/6/2018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425D-E67F-484D-865A-1D7E98C6C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936E-AFCA-48E0-A3E1-778A355D8763}" type="datetimeFigureOut">
              <a:rPr lang="en-US" smtClean="0"/>
              <a:pPr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425D-E67F-484D-865A-1D7E98C6C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936E-AFCA-48E0-A3E1-778A355D8763}" type="datetimeFigureOut">
              <a:rPr lang="en-US" smtClean="0"/>
              <a:pPr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425D-E67F-484D-865A-1D7E98C6C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7936E-AFCA-48E0-A3E1-778A355D8763}" type="datetimeFigureOut">
              <a:rPr lang="en-US" smtClean="0"/>
              <a:pPr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1425D-E67F-484D-865A-1D7E98C6C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0" y="1371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50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WHAT THE DATA SAYS</a:t>
            </a:r>
          </a:p>
          <a:p>
            <a:pPr lvl="0" algn="ctr">
              <a:spcBef>
                <a:spcPct val="0"/>
              </a:spcBef>
            </a:pPr>
            <a:r>
              <a:rPr lang="en-US" sz="2300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+mj-ea"/>
                <a:cs typeface="+mj-cs"/>
              </a:rPr>
              <a:t/>
            </a:r>
            <a:br>
              <a:rPr lang="en-US" sz="2300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+mj-ea"/>
                <a:cs typeface="+mj-cs"/>
              </a:rPr>
            </a:br>
            <a:r>
              <a:rPr lang="en-US" sz="21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US" sz="26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THE STATE OF INDIAN PRIVATE EQUITY</a:t>
            </a:r>
            <a:endParaRPr kumimoji="0" lang="en-US" sz="1900" b="1" i="0" u="none" strike="noStrike" kern="1200" cap="none" spc="300" normalizeH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94471" y="2899068"/>
            <a:ext cx="7411329" cy="18757"/>
          </a:xfrm>
          <a:prstGeom prst="line">
            <a:avLst/>
          </a:prstGeom>
          <a:ln>
            <a:solidFill>
              <a:srgbClr val="CC99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Picture 7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pic>
        <p:nvPicPr>
          <p:cNvPr id="15" name="Picture 3" descr="E:\Varatha\Others\90-Social-Media-Vector-Icons\Png\48px\Grey\facebook-dreamstale2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5181600"/>
            <a:ext cx="457200" cy="457200"/>
          </a:xfrm>
          <a:prstGeom prst="rect">
            <a:avLst/>
          </a:prstGeom>
          <a:noFill/>
        </p:spPr>
      </p:pic>
      <p:pic>
        <p:nvPicPr>
          <p:cNvPr id="16" name="Picture 4" descr="E:\Varatha\Others\90-Social-Media-Vector-Icons\Png\48px\Grey\linkedin-dreamstale45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5181600"/>
            <a:ext cx="457200" cy="457200"/>
          </a:xfrm>
          <a:prstGeom prst="rect">
            <a:avLst/>
          </a:prstGeom>
          <a:noFill/>
        </p:spPr>
      </p:pic>
      <p:pic>
        <p:nvPicPr>
          <p:cNvPr id="17" name="Picture 5" descr="E:\Varatha\Others\90-Social-Media-Vector-Icons\Png\48px\Grey\twitter-dreamstale71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95600" y="5181600"/>
            <a:ext cx="457200" cy="457200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3352800" y="52578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@ventureindia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9" name="Picture 2" descr="Image result for venture intelligenc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38400" y="228600"/>
            <a:ext cx="3714750" cy="1104386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819400" y="43434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#ApexPEVCSummit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14400" y="2971800"/>
            <a:ext cx="7391400" cy="1165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30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M VARATHA RAJAN</a:t>
            </a:r>
          </a:p>
          <a:p>
            <a:pPr lvl="0" algn="ctr">
              <a:spcBef>
                <a:spcPct val="0"/>
              </a:spcBef>
            </a:pPr>
            <a:endParaRPr lang="en-US" sz="1600" spc="15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RESEARCH &amp;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CONTENT MARKETING</a:t>
            </a:r>
            <a:endParaRPr kumimoji="0" lang="en-US" sz="1600" b="1" i="0" u="none" strike="noStrike" kern="1200" cap="none" normalizeH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IPO ROUTE</a:t>
            </a:r>
            <a:endParaRPr lang="en-US" sz="2400" b="1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MS Gothic" pitchFamily="49" charset="-128"/>
              </a:rPr>
              <a:t>$1.2 B HARVESTED THROUGH IPOs. REPRESENT 50%+ OF IPOs*</a:t>
            </a:r>
            <a:endParaRPr lang="en-US" sz="1400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457200" y="1447800"/>
          <a:ext cx="8223997" cy="4802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6400800"/>
            <a:ext cx="1402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ao UI" pitchFamily="34" charset="0"/>
                <a:cs typeface="Lao UI" pitchFamily="34" charset="0"/>
              </a:rPr>
              <a:t>*Mainstream IPOs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Lao UI" pitchFamily="34" charset="0"/>
              <a:cs typeface="Lao U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IPO/PUBLIC MARKET EXITS </a:t>
            </a:r>
            <a:endParaRPr lang="en-US" sz="2400" b="1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40878767"/>
              </p:ext>
            </p:extLst>
          </p:nvPr>
        </p:nvGraphicFramePr>
        <p:xfrm>
          <a:off x="533400" y="1066800"/>
          <a:ext cx="8077199" cy="4953002"/>
        </p:xfrm>
        <a:graphic>
          <a:graphicData uri="http://schemas.openxmlformats.org/drawingml/2006/table">
            <a:tbl>
              <a:tblPr/>
              <a:tblGrid>
                <a:gridCol w="76200"/>
                <a:gridCol w="2133600"/>
                <a:gridCol w="3124200"/>
                <a:gridCol w="1447800"/>
                <a:gridCol w="1295399"/>
              </a:tblGrid>
              <a:tr h="651710">
                <a:tc>
                  <a:txBody>
                    <a:bodyPr/>
                    <a:lstStyle/>
                    <a:p>
                      <a:pPr algn="l" fontAlgn="ctr"/>
                      <a:endParaRPr lang="en-US" sz="1600" b="1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COMPANY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INVESTORS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EXIT MULTIPLE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AMOUNT($M)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716882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GENPACT 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GIC, Bain Capital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2x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590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716882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Max Financial Services 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Goldman Sachs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3.5x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354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716882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Capital First 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Warburg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entury Gothic"/>
                        </a:rPr>
                        <a:t>Pincus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4.5x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273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716882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AU Small Finance Bank 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Warburg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entury Gothic"/>
                        </a:rPr>
                        <a:t>Pincus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, IFC,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entury Gothic"/>
                        </a:rPr>
                        <a:t>ChrysCapital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,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entury Gothic"/>
                        </a:rPr>
                        <a:t>Kedaara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Capital 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4-13x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247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16882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entury Gothic"/>
                        </a:rPr>
                        <a:t>Dalmia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Bharat 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KKR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4.3x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240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716882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Eris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 Lifesciences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entury Gothic"/>
                        </a:rPr>
                        <a:t>ChrysCapital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7x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209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IPO - VC</a:t>
            </a:r>
            <a:endParaRPr lang="en-US" sz="2400" b="1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40878767"/>
              </p:ext>
            </p:extLst>
          </p:nvPr>
        </p:nvGraphicFramePr>
        <p:xfrm>
          <a:off x="533400" y="1066800"/>
          <a:ext cx="8077199" cy="4038599"/>
        </p:xfrm>
        <a:graphic>
          <a:graphicData uri="http://schemas.openxmlformats.org/drawingml/2006/table">
            <a:tbl>
              <a:tblPr/>
              <a:tblGrid>
                <a:gridCol w="76200"/>
                <a:gridCol w="2438400"/>
                <a:gridCol w="2819400"/>
                <a:gridCol w="1447800"/>
                <a:gridCol w="1295399"/>
              </a:tblGrid>
              <a:tr h="939209">
                <a:tc>
                  <a:txBody>
                    <a:bodyPr/>
                    <a:lstStyle/>
                    <a:p>
                      <a:pPr algn="l" fontAlgn="ctr"/>
                      <a:endParaRPr lang="en-US" sz="1600" b="1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COMPANY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INVESTORS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EXIT MULTIPLE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AMOUNT</a:t>
                      </a:r>
                    </a:p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($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M)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033130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Matrimony (10 Yrs)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Bessemer, Mayfield, JP Morgan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3-8x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51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3130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entury Gothic"/>
                        </a:rPr>
                        <a:t>Tejas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 Networks(10 Yrs+)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Century Gothic"/>
                          <a:ea typeface="+mn-ea"/>
                          <a:cs typeface="+mn-cs"/>
                        </a:rPr>
                        <a:t>Frontline Strategy, Intel, </a:t>
                      </a:r>
                    </a:p>
                    <a:p>
                      <a:pPr algn="l" fontAlgn="ctr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Century Gothic"/>
                          <a:ea typeface="+mn-ea"/>
                          <a:cs typeface="+mn-cs"/>
                        </a:rPr>
                        <a:t>Sandstone Capital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2-4.5x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1033130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CL Educate (10 Yrs)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IIFL VC,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entury Gothic"/>
                        </a:rPr>
                        <a:t>Gaja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 Capital, </a:t>
                      </a:r>
                    </a:p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Granite Hill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1.2x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BY PROFITABILITY</a:t>
            </a:r>
            <a:endParaRPr lang="en-US" sz="2400" b="1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pic>
        <p:nvPicPr>
          <p:cNvPr id="8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graphicFrame>
        <p:nvGraphicFramePr>
          <p:cNvPr id="28" name="Chart 27"/>
          <p:cNvGraphicFramePr>
            <a:graphicFrameLocks/>
          </p:cNvGraphicFramePr>
          <p:nvPr/>
        </p:nvGraphicFramePr>
        <p:xfrm>
          <a:off x="533400" y="1143000"/>
          <a:ext cx="798845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Oval 5"/>
          <p:cNvSpPr/>
          <p:nvPr/>
        </p:nvSpPr>
        <p:spPr>
          <a:xfrm rot="847809">
            <a:off x="4581570" y="4229269"/>
            <a:ext cx="3712712" cy="2241818"/>
          </a:xfrm>
          <a:prstGeom prst="ellipse">
            <a:avLst/>
          </a:prstGeom>
          <a:noFill/>
          <a:ln>
            <a:solidFill>
              <a:srgbClr val="A988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2017</a:t>
            </a:r>
            <a:endParaRPr lang="en-US" sz="2400" b="1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769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MS Gothic" pitchFamily="49" charset="-128"/>
              </a:rPr>
              <a:t>THE BIGGEST YEAR ON RECORD</a:t>
            </a:r>
            <a:endParaRPr lang="en-US" sz="1400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sp>
        <p:nvSpPr>
          <p:cNvPr id="9" name="Oval 8"/>
          <p:cNvSpPr/>
          <p:nvPr/>
        </p:nvSpPr>
        <p:spPr>
          <a:xfrm>
            <a:off x="2667000" y="1752600"/>
            <a:ext cx="3886200" cy="3886200"/>
          </a:xfrm>
          <a:prstGeom prst="ellipse">
            <a:avLst/>
          </a:prstGeom>
          <a:solidFill>
            <a:srgbClr val="BF9F62"/>
          </a:solidFill>
          <a:ln>
            <a:solidFill>
              <a:srgbClr val="BF9F6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ao UI" pitchFamily="34" charset="0"/>
                <a:cs typeface="Lao UI" pitchFamily="34" charset="0"/>
              </a:rPr>
              <a:t>IN</a:t>
            </a:r>
          </a:p>
          <a:p>
            <a:pPr algn="ctr"/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ao UI" pitchFamily="34" charset="0"/>
                <a:cs typeface="Lao UI" pitchFamily="34" charset="0"/>
              </a:rPr>
              <a:t>$23.8 B</a:t>
            </a:r>
          </a:p>
          <a:p>
            <a:pPr algn="ctr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ao UI" pitchFamily="34" charset="0"/>
                <a:cs typeface="Lao UI" pitchFamily="34" charset="0"/>
              </a:rPr>
              <a:t>INR 1.5 Lakh Cr</a:t>
            </a:r>
          </a:p>
          <a:p>
            <a:pPr algn="ctr"/>
            <a:endParaRPr lang="en-US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Lao UI" pitchFamily="34" charset="0"/>
              <a:cs typeface="Lao UI" pitchFamily="34" charset="0"/>
            </a:endParaRPr>
          </a:p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ao UI" pitchFamily="34" charset="0"/>
                <a:cs typeface="Lao UI" pitchFamily="34" charset="0"/>
              </a:rPr>
              <a:t>591 Deals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Lao UI" pitchFamily="34" charset="0"/>
              <a:cs typeface="Lao U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PE INVESTMENTS – AT ALL TIME HIGH</a:t>
            </a:r>
            <a:endParaRPr lang="en-US" sz="2400" b="1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MS Gothic" pitchFamily="49" charset="-128"/>
              </a:rPr>
              <a:t>$23.8 BILLION INVESTED ACROSS 590 DEALS IN 2017</a:t>
            </a:r>
            <a:endParaRPr lang="en-US" sz="1400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457200" y="1524000"/>
          <a:ext cx="8300197" cy="4802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92202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TOP PE INVESTMENTS IN 2017</a:t>
            </a:r>
            <a:endParaRPr lang="en-US" sz="2400" b="1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33400" y="1447804"/>
          <a:ext cx="8001001" cy="4419595"/>
        </p:xfrm>
        <a:graphic>
          <a:graphicData uri="http://schemas.openxmlformats.org/drawingml/2006/table">
            <a:tbl>
              <a:tblPr/>
              <a:tblGrid>
                <a:gridCol w="76200"/>
                <a:gridCol w="2460526"/>
                <a:gridCol w="3116858"/>
                <a:gridCol w="2271216"/>
                <a:gridCol w="76201"/>
              </a:tblGrid>
              <a:tr h="581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COMPANY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 INVESTORS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AMOUNT($M)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639678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Flipkart 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SoftBank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2500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96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Flipkart 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Tencent, Others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1400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639678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Paytm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SoftBank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1400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96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Ola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Tencent,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SoftBank,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Others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1100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639678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Axis Bank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Bain Capital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1067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96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Bharti Infratel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KKR, CPPIB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955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8594" marR="8594" marT="8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MS Gothic" pitchFamily="49" charset="-128"/>
              </a:rPr>
              <a:t>TOP 10 DEALS ACCOUNT FOR 41% OF THE VALUE</a:t>
            </a:r>
            <a:endParaRPr lang="en-US" sz="1400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MEDIAN INVESTMENT SIZES</a:t>
            </a:r>
            <a:endParaRPr lang="en-US" sz="2400" b="1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457200" y="1066800"/>
          <a:ext cx="8412480" cy="5013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MEDIAN EBITDA MULTIPLE</a:t>
            </a:r>
            <a:endParaRPr lang="en-US" sz="2400" b="1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381000" y="914400"/>
          <a:ext cx="8505825" cy="5233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BY INDUSTRY</a:t>
            </a:r>
            <a:endParaRPr lang="en-US" sz="2400" b="1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MS Gothic" pitchFamily="49" charset="-128"/>
              </a:rPr>
              <a:t>IT &amp; ITeS BOUNCE BACK</a:t>
            </a:r>
            <a:endParaRPr lang="en-US" sz="1400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57200" y="6096001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TOP 6 INDUSTRIES FOR PRIVATE EQUITY</a:t>
            </a:r>
            <a:endParaRPr lang="en-US" sz="12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381000" y="1371600"/>
          <a:ext cx="8524315" cy="4707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2017</a:t>
            </a:r>
            <a:endParaRPr lang="en-US" sz="2400" b="1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769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THE BIGGEST YEAR ON RECORD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sp>
        <p:nvSpPr>
          <p:cNvPr id="9" name="Oval 8"/>
          <p:cNvSpPr/>
          <p:nvPr/>
        </p:nvSpPr>
        <p:spPr>
          <a:xfrm>
            <a:off x="457200" y="1752600"/>
            <a:ext cx="3886200" cy="38862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ao UI" pitchFamily="34" charset="0"/>
                <a:cs typeface="Lao UI" pitchFamily="34" charset="0"/>
              </a:rPr>
              <a:t>IN</a:t>
            </a:r>
          </a:p>
          <a:p>
            <a:pPr algn="ctr"/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ao UI" pitchFamily="34" charset="0"/>
                <a:cs typeface="Lao UI" pitchFamily="34" charset="0"/>
              </a:rPr>
              <a:t>$23.8 B</a:t>
            </a:r>
          </a:p>
          <a:p>
            <a:pPr algn="ctr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ao UI" pitchFamily="34" charset="0"/>
                <a:cs typeface="Lao UI" pitchFamily="34" charset="0"/>
              </a:rPr>
              <a:t>INR 1.5 Lakh Cr</a:t>
            </a:r>
          </a:p>
          <a:p>
            <a:pPr algn="ctr"/>
            <a:endParaRPr lang="en-US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Lao UI" pitchFamily="34" charset="0"/>
              <a:cs typeface="Lao UI" pitchFamily="34" charset="0"/>
            </a:endParaRPr>
          </a:p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ao UI" pitchFamily="34" charset="0"/>
                <a:cs typeface="Lao UI" pitchFamily="34" charset="0"/>
              </a:rPr>
              <a:t>591 Deals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Lao UI" pitchFamily="34" charset="0"/>
              <a:cs typeface="Lao UI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800600" y="1752600"/>
            <a:ext cx="3886200" cy="3886200"/>
          </a:xfrm>
          <a:prstGeom prst="ellipse">
            <a:avLst/>
          </a:prstGeom>
          <a:solidFill>
            <a:srgbClr val="BF9F62"/>
          </a:solidFill>
          <a:ln>
            <a:solidFill>
              <a:srgbClr val="BF9F6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ao UI" pitchFamily="34" charset="0"/>
                <a:cs typeface="Lao UI" pitchFamily="34" charset="0"/>
              </a:rPr>
              <a:t>OUT</a:t>
            </a:r>
          </a:p>
          <a:p>
            <a:pPr algn="ctr"/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ao UI" pitchFamily="34" charset="0"/>
                <a:cs typeface="Lao UI" pitchFamily="34" charset="0"/>
              </a:rPr>
              <a:t>$13.7 B</a:t>
            </a:r>
          </a:p>
          <a:p>
            <a:pPr algn="ctr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ao UI" pitchFamily="34" charset="0"/>
                <a:cs typeface="Lao UI" pitchFamily="34" charset="0"/>
              </a:rPr>
              <a:t>INR 87,700 Cr</a:t>
            </a:r>
          </a:p>
          <a:p>
            <a:pPr algn="ctr"/>
            <a:endParaRPr lang="en-US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Lao UI" pitchFamily="34" charset="0"/>
              <a:cs typeface="Lao UI" pitchFamily="34" charset="0"/>
            </a:endParaRPr>
          </a:p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ao UI" pitchFamily="34" charset="0"/>
                <a:cs typeface="Lao UI" pitchFamily="34" charset="0"/>
              </a:rPr>
              <a:t>276 Deals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Lao UI" pitchFamily="34" charset="0"/>
              <a:cs typeface="Lao U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VC INVESTMENTS: FINTECH Vs E-COMMERCE</a:t>
            </a:r>
            <a:endParaRPr lang="en-US" sz="2400" b="1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07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MS Gothic" pitchFamily="49" charset="-128"/>
              </a:rPr>
              <a:t>FINTECH, DEEP TECH, LOGISTICS TECH STAND OUT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33052" y="0"/>
            <a:ext cx="1518862" cy="457200"/>
          </a:xfrm>
          <a:prstGeom prst="rect">
            <a:avLst/>
          </a:prstGeom>
          <a:noFill/>
        </p:spPr>
      </p:pic>
      <p:graphicFrame>
        <p:nvGraphicFramePr>
          <p:cNvPr id="11" name="Chart 10"/>
          <p:cNvGraphicFramePr/>
          <p:nvPr/>
        </p:nvGraphicFramePr>
        <p:xfrm>
          <a:off x="381000" y="1447800"/>
          <a:ext cx="841248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6"/>
          <p:cNvSpPr/>
          <p:nvPr/>
        </p:nvSpPr>
        <p:spPr>
          <a:xfrm>
            <a:off x="838200" y="1828800"/>
            <a:ext cx="1600200" cy="3352800"/>
          </a:xfrm>
          <a:prstGeom prst="rect">
            <a:avLst/>
          </a:prstGeom>
          <a:noFill/>
          <a:ln>
            <a:solidFill>
              <a:srgbClr val="A988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00400" y="4038600"/>
            <a:ext cx="762000" cy="1143000"/>
          </a:xfrm>
          <a:prstGeom prst="rect">
            <a:avLst/>
          </a:prstGeom>
          <a:noFill/>
          <a:ln>
            <a:solidFill>
              <a:srgbClr val="A988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BY STAGE ($s INVESTED)</a:t>
            </a:r>
            <a:endParaRPr lang="en-US" sz="2400" b="1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LATE, PIPE, GROWTH-PE RISE, VC &amp; BUYOUT FALL 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8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457200" y="1447800"/>
          <a:ext cx="8204387" cy="4864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3" name="Straight Arrow Connector 22"/>
          <p:cNvCxnSpPr/>
          <p:nvPr/>
        </p:nvCxnSpPr>
        <p:spPr>
          <a:xfrm>
            <a:off x="2971800" y="2133600"/>
            <a:ext cx="3200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14400" y="22860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9900"/>
                </a:solidFill>
                <a:latin typeface="Century Gothic" pitchFamily="34" charset="0"/>
              </a:rPr>
              <a:t>47%</a:t>
            </a:r>
            <a:endParaRPr lang="en-US" sz="3600" b="1" dirty="0">
              <a:solidFill>
                <a:srgbClr val="009900"/>
              </a:solidFill>
              <a:latin typeface="Century Gothic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43200" y="2895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9900"/>
                </a:solidFill>
                <a:latin typeface="Century Gothic" pitchFamily="34" charset="0"/>
              </a:rPr>
              <a:t>22%</a:t>
            </a:r>
            <a:endParaRPr lang="en-US" sz="3600" b="1" dirty="0">
              <a:solidFill>
                <a:srgbClr val="009900"/>
              </a:solidFill>
              <a:latin typeface="Century Gothic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91000" y="3581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Century Gothic" pitchFamily="34" charset="0"/>
              </a:rPr>
              <a:t>-17%</a:t>
            </a:r>
            <a:endParaRPr lang="en-US" sz="36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38800" y="35814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9900"/>
                </a:solidFill>
                <a:latin typeface="Century Gothic" pitchFamily="34" charset="0"/>
              </a:rPr>
              <a:t>247%</a:t>
            </a:r>
            <a:endParaRPr lang="en-US" sz="3600" b="1" dirty="0">
              <a:solidFill>
                <a:srgbClr val="009900"/>
              </a:solidFill>
              <a:latin typeface="Century Gothic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39000" y="41910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Century Gothic" pitchFamily="34" charset="0"/>
              </a:rPr>
              <a:t>-17%</a:t>
            </a:r>
            <a:endParaRPr lang="en-US" sz="36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91400" y="61722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&lt;$20 M 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>
            <a:graphicFrameLocks/>
          </p:cNvGraphicFramePr>
          <p:nvPr/>
        </p:nvGraphicFramePr>
        <p:xfrm>
          <a:off x="533400" y="1371600"/>
          <a:ext cx="8204947" cy="4864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BY SIZE - ABOVE $25 M</a:t>
            </a:r>
            <a:endParaRPr lang="en-US" sz="2400" b="1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$200M+ DEALS  DOUBLED FROM 15 TO 31, FIVE $1B+ DEALS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8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733800" y="2249269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9900"/>
                </a:solidFill>
                <a:latin typeface="Century Gothic" pitchFamily="34" charset="0"/>
              </a:rPr>
              <a:t>10-40%</a:t>
            </a:r>
            <a:endParaRPr lang="en-US" sz="3600" b="1" dirty="0">
              <a:solidFill>
                <a:srgbClr val="0099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>
            <a:graphicFrameLocks/>
          </p:cNvGraphicFramePr>
          <p:nvPr/>
        </p:nvGraphicFramePr>
        <p:xfrm>
          <a:off x="533400" y="1371600"/>
          <a:ext cx="8204947" cy="4864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BY SIZE - SUB $25 M</a:t>
            </a:r>
            <a:endParaRPr lang="en-US" sz="2400" b="1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FALL ACROSS CATEGORIES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8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4267200" y="2609671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Century Gothic" pitchFamily="34" charset="0"/>
              </a:rPr>
              <a:t>15-25%</a:t>
            </a:r>
          </a:p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Century Gothic" pitchFamily="34" charset="0"/>
              </a:rPr>
              <a:t>FALL</a:t>
            </a:r>
            <a:endParaRPr lang="en-US" sz="36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SUMMING UP</a:t>
            </a:r>
            <a:endParaRPr lang="en-US" sz="2400" b="1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33400" y="838200"/>
            <a:ext cx="8001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ao UI" pitchFamily="34" charset="0"/>
                <a:ea typeface="MS Gothic" pitchFamily="49" charset="-128"/>
                <a:cs typeface="Lao UI" pitchFamily="34" charset="0"/>
              </a:rPr>
              <a:t>2017 - Biggest Year for Investments and Exits</a:t>
            </a:r>
          </a:p>
          <a:p>
            <a:pPr algn="just">
              <a:lnSpc>
                <a:spcPct val="250000"/>
              </a:lnSpc>
              <a:spcAft>
                <a:spcPts val="60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ao UI" pitchFamily="34" charset="0"/>
                <a:ea typeface="MS Gothic" pitchFamily="49" charset="-128"/>
                <a:cs typeface="Lao UI" pitchFamily="34" charset="0"/>
              </a:rPr>
              <a:t>Public Markets and Secondary Sales were the major driver for Exits</a:t>
            </a:r>
          </a:p>
          <a:p>
            <a:pPr algn="just">
              <a:lnSpc>
                <a:spcPct val="250000"/>
              </a:lnSpc>
              <a:spcAft>
                <a:spcPts val="60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ao UI" pitchFamily="34" charset="0"/>
                <a:ea typeface="MS Gothic" pitchFamily="49" charset="-128"/>
                <a:cs typeface="Lao UI" pitchFamily="34" charset="0"/>
              </a:rPr>
              <a:t>Big Ticket ($100-M) Investments account for &gt; 75% </a:t>
            </a:r>
          </a:p>
          <a:p>
            <a:pPr algn="just">
              <a:lnSpc>
                <a:spcPct val="250000"/>
              </a:lnSpc>
              <a:spcAft>
                <a:spcPts val="60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ao UI" pitchFamily="34" charset="0"/>
                <a:ea typeface="MS Gothic" pitchFamily="49" charset="-128"/>
                <a:cs typeface="Lao UI" pitchFamily="34" charset="0"/>
              </a:rPr>
              <a:t>Led by Asian &amp; Canadian Investors</a:t>
            </a:r>
          </a:p>
          <a:p>
            <a:pPr algn="just">
              <a:lnSpc>
                <a:spcPct val="250000"/>
              </a:lnSpc>
              <a:spcAft>
                <a:spcPts val="60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ao UI" pitchFamily="34" charset="0"/>
                <a:ea typeface="MS Gothic" pitchFamily="49" charset="-128"/>
                <a:cs typeface="Lao UI" pitchFamily="34" charset="0"/>
              </a:rPr>
              <a:t>Late Stage segments witness uptrend </a:t>
            </a:r>
          </a:p>
          <a:p>
            <a:pPr algn="just">
              <a:lnSpc>
                <a:spcPct val="250000"/>
              </a:lnSpc>
              <a:spcAft>
                <a:spcPts val="60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ao UI" pitchFamily="34" charset="0"/>
                <a:ea typeface="MS Gothic" pitchFamily="49" charset="-128"/>
                <a:cs typeface="Lao UI" pitchFamily="34" charset="0"/>
              </a:rPr>
              <a:t>Early Stage segment witnesses fall – for 2</a:t>
            </a:r>
            <a:r>
              <a:rPr lang="en-US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ao UI" pitchFamily="34" charset="0"/>
                <a:ea typeface="MS Gothic" pitchFamily="49" charset="-128"/>
                <a:cs typeface="Lao UI" pitchFamily="34" charset="0"/>
              </a:rPr>
              <a:t>nd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ao UI" pitchFamily="34" charset="0"/>
                <a:ea typeface="MS Gothic" pitchFamily="49" charset="-128"/>
                <a:cs typeface="Lao UI" pitchFamily="34" charset="0"/>
              </a:rPr>
              <a:t> straight year</a:t>
            </a:r>
          </a:p>
          <a:p>
            <a:pPr algn="just">
              <a:lnSpc>
                <a:spcPct val="250000"/>
              </a:lnSpc>
              <a:spcAft>
                <a:spcPts val="60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ao UI" pitchFamily="34" charset="0"/>
                <a:ea typeface="MS Gothic" pitchFamily="49" charset="-128"/>
                <a:cs typeface="Lao UI" pitchFamily="34" charset="0"/>
              </a:rPr>
              <a:t>VC: Fintech &gt; E-Commerce.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Lao UI" pitchFamily="34" charset="0"/>
                <a:ea typeface="MS Gothic" pitchFamily="49" charset="-128"/>
                <a:cs typeface="Lao UI" pitchFamily="34" charset="0"/>
              </a:rPr>
              <a:t>Deeptech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ao UI" pitchFamily="34" charset="0"/>
                <a:ea typeface="MS Gothic" pitchFamily="49" charset="-128"/>
                <a:cs typeface="Lao UI" pitchFamily="34" charset="0"/>
              </a:rPr>
              <a:t> Startups sees spike in interest. </a:t>
            </a:r>
          </a:p>
          <a:p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8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/>
        </p:nvGraphicFramePr>
        <p:xfrm>
          <a:off x="381000" y="1447800"/>
          <a:ext cx="8349727" cy="4754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6</a:t>
            </a:r>
            <a:r>
              <a:rPr 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Yrs INVESTMENTS Vs. EXITS</a:t>
            </a:r>
            <a:endParaRPr lang="en-US" sz="2400" b="1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769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MORE MONEY HARVESTED THAN INVESTED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sp>
        <p:nvSpPr>
          <p:cNvPr id="8" name="Oval 7"/>
          <p:cNvSpPr/>
          <p:nvPr/>
        </p:nvSpPr>
        <p:spPr>
          <a:xfrm rot="18958897">
            <a:off x="5361249" y="2727287"/>
            <a:ext cx="3712712" cy="1702312"/>
          </a:xfrm>
          <a:prstGeom prst="ellipse">
            <a:avLst/>
          </a:prstGeom>
          <a:noFill/>
          <a:ln>
            <a:solidFill>
              <a:srgbClr val="A988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PE-VC EXITS</a:t>
            </a:r>
            <a:endParaRPr lang="en-US" sz="2400" b="1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$14 BILLION EXITED ACROSS 270 DEALS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457200" y="1447800"/>
          <a:ext cx="8300197" cy="4802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92202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TOP PE EXITS BY SIZE - 2017</a:t>
            </a:r>
            <a:endParaRPr lang="en-US" sz="2400" b="1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14738151"/>
              </p:ext>
            </p:extLst>
          </p:nvPr>
        </p:nvGraphicFramePr>
        <p:xfrm>
          <a:off x="609600" y="1219200"/>
          <a:ext cx="8001001" cy="4876798"/>
        </p:xfrm>
        <a:graphic>
          <a:graphicData uri="http://schemas.openxmlformats.org/drawingml/2006/table">
            <a:tbl>
              <a:tblPr/>
              <a:tblGrid>
                <a:gridCol w="230660"/>
                <a:gridCol w="2056715"/>
                <a:gridCol w="3805881"/>
                <a:gridCol w="1600199"/>
                <a:gridCol w="307546"/>
              </a:tblGrid>
              <a:tr h="7013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COMPANY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 INVESTORS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AMOUNT ($M)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66887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entury Gothic"/>
                        </a:rPr>
                        <a:t>Aricent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KKR, WestBridge, Delta Partners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2,000 (EV)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8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Flipkart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Tiger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Global,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 Others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800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6887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entury Gothic"/>
                        </a:rPr>
                        <a:t>GlobalLogic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entury Gothic"/>
                        </a:rPr>
                        <a:t>Apax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Partners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720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8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GENPACT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Bain Capital, GIC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590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83110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Paytm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SAIF, Others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400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68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Capital First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Warburg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entury Gothic"/>
                        </a:rPr>
                        <a:t>Pincus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273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EXITS BY PROFITABILITY</a:t>
            </a:r>
            <a:endParaRPr lang="en-US" sz="2400" b="1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7200" y="990600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TIME HORIZONS GETTING SHORTER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09600" y="1447800"/>
          <a:ext cx="7848599" cy="4724398"/>
        </p:xfrm>
        <a:graphic>
          <a:graphicData uri="http://schemas.openxmlformats.org/drawingml/2006/table">
            <a:tbl>
              <a:tblPr/>
              <a:tblGrid>
                <a:gridCol w="153552"/>
                <a:gridCol w="2375441"/>
                <a:gridCol w="2092960"/>
                <a:gridCol w="1220893"/>
                <a:gridCol w="1833005"/>
                <a:gridCol w="172748"/>
              </a:tblGrid>
              <a:tr h="7666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COMPANY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Century Gothic"/>
                        </a:rPr>
                        <a:t>INVESTORS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RETURN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HOLDING </a:t>
                      </a:r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PERIOD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455863"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Paytm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Saama Capital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74x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10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351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entury Gothic"/>
                        </a:rPr>
                        <a:t>Nazara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Tech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WestBridge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40x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12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35142"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Paytm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Reliance Venture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28x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7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351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Paytm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SAIF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27x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10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35142"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Ace2three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Matrix Partners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22x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6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351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Vini Cosmetics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Bay Capital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17x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6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55863"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Paytm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Sapphire Ventures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16x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6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351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Dixon Tech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Motilal Oswal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16x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10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35142"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AU Finance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IFC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13x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7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BY INDUSTRY</a:t>
            </a:r>
            <a:endParaRPr lang="en-US" sz="2400" b="1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457200" y="1066800"/>
          <a:ext cx="8448115" cy="5410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BY INDUSTRY – MEDIAN RETURN</a:t>
            </a:r>
            <a:endParaRPr lang="en-US" sz="2400" b="1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457200" y="1066800"/>
          <a:ext cx="8229600" cy="5260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BY TYPE</a:t>
            </a:r>
            <a:endParaRPr lang="en-US" sz="2400" b="1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MS Gothic" pitchFamily="49" charset="-128"/>
              </a:rPr>
              <a:t>PUBLIC MARKETS, SECONDARY SALE OVERTAKE STRATEGIC SALE</a:t>
            </a:r>
            <a:endParaRPr lang="en-US" sz="1400" spc="3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228600" y="1219200"/>
          <a:ext cx="8600515" cy="5050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583</Words>
  <Application>Microsoft Office PowerPoint</Application>
  <PresentationFormat>On-screen Show (4:3)</PresentationFormat>
  <Paragraphs>233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Slide 1</vt:lpstr>
      <vt:lpstr>2017</vt:lpstr>
      <vt:lpstr>6 Yrs INVESTMENTS Vs. EXITS</vt:lpstr>
      <vt:lpstr>PE-VC EXITS</vt:lpstr>
      <vt:lpstr>TOP PE EXITS BY SIZE - 2017</vt:lpstr>
      <vt:lpstr>EXITS BY PROFITABILITY</vt:lpstr>
      <vt:lpstr>BY INDUSTRY</vt:lpstr>
      <vt:lpstr>BY INDUSTRY – MEDIAN RETURN</vt:lpstr>
      <vt:lpstr>BY TYPE</vt:lpstr>
      <vt:lpstr>IPO ROUTE</vt:lpstr>
      <vt:lpstr>IPO/PUBLIC MARKET EXITS </vt:lpstr>
      <vt:lpstr>IPO - VC</vt:lpstr>
      <vt:lpstr>BY PROFITABILITY</vt:lpstr>
      <vt:lpstr>2017</vt:lpstr>
      <vt:lpstr>PE INVESTMENTS – AT ALL TIME HIGH</vt:lpstr>
      <vt:lpstr>TOP PE INVESTMENTS IN 2017</vt:lpstr>
      <vt:lpstr>MEDIAN INVESTMENT SIZES</vt:lpstr>
      <vt:lpstr>MEDIAN EBITDA MULTIPLE</vt:lpstr>
      <vt:lpstr>BY INDUSTRY</vt:lpstr>
      <vt:lpstr>VC INVESTMENTS: FINTECH Vs E-COMMERCE</vt:lpstr>
      <vt:lpstr>BY STAGE ($s INVESTED)</vt:lpstr>
      <vt:lpstr>BY SIZE - ABOVE $25 M</vt:lpstr>
      <vt:lpstr>BY SIZE - SUB $25 M</vt:lpstr>
      <vt:lpstr>SUMMING UP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VIDEO-PC</dc:creator>
  <cp:lastModifiedBy>VIDEO-PC</cp:lastModifiedBy>
  <cp:revision>30</cp:revision>
  <dcterms:created xsi:type="dcterms:W3CDTF">2018-02-26T06:54:38Z</dcterms:created>
  <dcterms:modified xsi:type="dcterms:W3CDTF">2018-03-06T04:33:27Z</dcterms:modified>
</cp:coreProperties>
</file>