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20" r:id="rId2"/>
    <p:sldId id="321" r:id="rId3"/>
    <p:sldId id="322" r:id="rId4"/>
    <p:sldId id="323" r:id="rId5"/>
    <p:sldId id="335" r:id="rId6"/>
    <p:sldId id="334" r:id="rId7"/>
    <p:sldId id="324" r:id="rId8"/>
    <p:sldId id="332" r:id="rId9"/>
    <p:sldId id="325" r:id="rId10"/>
    <p:sldId id="326" r:id="rId11"/>
    <p:sldId id="327" r:id="rId12"/>
    <p:sldId id="336" r:id="rId13"/>
    <p:sldId id="341" r:id="rId14"/>
    <p:sldId id="331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8971" autoAdjust="0"/>
    <p:restoredTop sz="94714" autoAdjust="0"/>
  </p:normalViewPr>
  <p:slideViewPr>
    <p:cSldViewPr>
      <p:cViewPr>
        <p:scale>
          <a:sx n="66" d="100"/>
          <a:sy n="66" d="100"/>
        </p:scale>
        <p:origin x="-2934" y="-13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9A50C-4D2D-4642-BE19-A0F19D8D1FCB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C7B63-363F-4621-B5F8-BE2B9D812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68069-29F6-4D5A-A668-2F237DA37C7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DDF29-7FA9-48DF-905A-D220F9685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683F-EF6B-41D2-B12B-2D168779BE82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B5F-B660-4922-863E-527EBFEF0A09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DF50-302E-4DC1-A1A9-AE720E6FB373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1C81-7819-49B5-84E2-782BBB23B7EB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9BE-AEC2-4A46-BBE2-0866523B77B0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771-E6CE-43E2-A236-7BB065E9E1C8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0923-BF12-4AA4-B4E0-B75110099847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2D45-D58C-4DB1-83A0-314597205E55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B0E-9E89-4B41-9044-7CF03465432D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7E6A-F95C-4926-84F0-B0333956204F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0A37-7988-431A-8B76-8820D25170CF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D791B-02B9-4D99-83C5-1D73B1BDF650}" type="datetime1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9C16C-D444-4A1F-8D3A-DBB8AE0D9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.jpeg"/><Relationship Id="rId7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381000"/>
            <a:ext cx="769620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62000"/>
            <a:r>
              <a:rPr lang="en-US" sz="65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Need for Tweaking ‘</a:t>
            </a:r>
            <a:r>
              <a:rPr lang="en-US" sz="6500" b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Growth Capital’ Model </a:t>
            </a:r>
            <a:r>
              <a:rPr lang="en-US" sz="65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in the </a:t>
            </a:r>
            <a:r>
              <a:rPr lang="en-US" sz="6500" b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Indian context?</a:t>
            </a:r>
            <a:endParaRPr lang="en-US" sz="6500" b="1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algn="ctr" defTabSz="762000"/>
            <a:endParaRPr lang="en-US" sz="20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algn="ctr" defTabSz="762000"/>
            <a:endParaRPr lang="en-US" sz="20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algn="ctr" defTabSz="762000"/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By: Ms. Seema Jhingan (Partner)</a:t>
            </a:r>
            <a:endParaRPr lang="en-GB" sz="2000" b="1" dirty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5" name="Picture 4" descr="image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mage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89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7056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C:\Users\Alishan\Desktop\E-mail_logo_fi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894122" y="4683991"/>
            <a:ext cx="3278078" cy="17930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2362200"/>
            <a:ext cx="88392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</a:pPr>
            <a:r>
              <a:rPr lang="en-US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…need to be complied with.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1219200"/>
            <a:ext cx="8153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Assumed Obligations...</a:t>
            </a:r>
          </a:p>
        </p:txBody>
      </p:sp>
      <p:pic>
        <p:nvPicPr>
          <p:cNvPr id="10248" name="Picture 8" descr="https://blogs.akamai.com/Medical-Billing-Compliance-Checklis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2971800"/>
            <a:ext cx="2971800" cy="36870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2362200"/>
            <a:ext cx="88392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</a:pPr>
            <a:r>
              <a:rPr lang="en-US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…to unapproved business plans is…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1219200"/>
            <a:ext cx="8153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Diversion of Funds...</a:t>
            </a:r>
          </a:p>
        </p:txBody>
      </p:sp>
      <p:pic>
        <p:nvPicPr>
          <p:cNvPr id="9218" name="Picture 2" descr="http://deadlyclear.files.wordpress.com/2012/01/no-op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3124200"/>
            <a:ext cx="3758184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2362200"/>
            <a:ext cx="88392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</a:pPr>
            <a:r>
              <a:rPr lang="en-US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…are for keeps.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1219200"/>
            <a:ext cx="8153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Exit Options...</a:t>
            </a:r>
          </a:p>
        </p:txBody>
      </p:sp>
      <p:pic>
        <p:nvPicPr>
          <p:cNvPr id="8194" name="Picture 2" descr="http://img3.wikia.nocookie.net/__cb20091206220444/uncyclopedia/images/thumb/a/a0/Infinity_symbol.jpg/250px-Infinity_symbo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199" y="3200400"/>
            <a:ext cx="5241943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C16C-D444-4A1F-8D3A-DBB8AE0D9BC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52400" y="1143000"/>
            <a:ext cx="33528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Cooperation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228600"/>
            <a:ext cx="8382000" cy="762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Successful Growth Capital Model</a:t>
            </a:r>
          </a:p>
        </p:txBody>
      </p:sp>
      <p:pic>
        <p:nvPicPr>
          <p:cNvPr id="5" name="Picture 2" descr="http://www.greenhotelier.org/wp-content/uploads/2011/06/n55-sustainability-is-good-busin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819400"/>
            <a:ext cx="2895600" cy="2128521"/>
          </a:xfrm>
          <a:prstGeom prst="rect">
            <a:avLst/>
          </a:prstGeom>
          <a:noFill/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90800" y="5105400"/>
            <a:ext cx="35814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Reasonableness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4600" y="1981200"/>
            <a:ext cx="37338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Contribution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562600" y="1143000"/>
            <a:ext cx="33528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Compliance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505200"/>
            <a:ext cx="26670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Space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5943600"/>
            <a:ext cx="28956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Delivery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019800" y="3429000"/>
            <a:ext cx="26670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Harmony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029200" y="5943600"/>
            <a:ext cx="33528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4600" y="3620631"/>
            <a:ext cx="396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62000">
              <a:spcBef>
                <a:spcPts val="600"/>
              </a:spcBef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C-10,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Gulmohar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 Park</a:t>
            </a:r>
          </a:p>
          <a:p>
            <a:pPr algn="ctr" defTabSz="762000">
              <a:spcBef>
                <a:spcPts val="600"/>
              </a:spcBef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New Delhi – 110049</a:t>
            </a:r>
          </a:p>
          <a:p>
            <a:pPr algn="ctr" defTabSz="762000">
              <a:spcBef>
                <a:spcPts val="600"/>
              </a:spcBef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Tel: +91-11-41662861</a:t>
            </a:r>
          </a:p>
          <a:p>
            <a:pPr algn="ctr" defTabSz="762000">
              <a:spcBef>
                <a:spcPts val="600"/>
              </a:spcBef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Fax: +91-11-41662862</a:t>
            </a:r>
          </a:p>
          <a:p>
            <a:pPr algn="ctr" defTabSz="762000">
              <a:spcBef>
                <a:spcPts val="600"/>
              </a:spcBef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E-mail: 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sjhingan@lexcounsel.in</a:t>
            </a:r>
            <a:endParaRPr lang="en-GB" sz="2400" b="1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5" name="Picture 4" descr="image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mage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89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7056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C:\Users\Alishan\Desktop\E-mail_logo_fi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438400" y="990600"/>
            <a:ext cx="4111317" cy="2248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304800" y="2362200"/>
            <a:ext cx="86868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85000"/>
            </a:pPr>
            <a:r>
              <a:rPr lang="en-IN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	</a:t>
            </a:r>
          </a:p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85000"/>
            </a:pPr>
            <a:endParaRPr lang="en-IN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85000"/>
            </a:pPr>
            <a:endParaRPr lang="en-IN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85000"/>
            </a:pPr>
            <a:r>
              <a:rPr lang="en-IN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Its time for the Investor-Entrepreneur dynamics to change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143000" y="1219200"/>
            <a:ext cx="7086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Revival of the ‘Growth Capital’ Model</a:t>
            </a:r>
            <a:endParaRPr lang="en-GB" sz="3600" b="1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9464" name="Picture 8" descr="https://encrypted-tbn1.gstatic.com/images?q=tbn:ANd9GcTfmTFWQxfD-CwAjs0HyiznR6HDNHQff5FaSYGbql6vDAAhd4j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5050382"/>
            <a:ext cx="2209800" cy="165521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9466" name="Picture 10" descr="https://encrypted-tbn3.gstatic.com/images?q=tbn:ANd9GcRwOxEzRFOzmY7eBLURkC3fYXOqJqwRq_qtbnDDZPbqA0FcZ15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2800" y="2362199"/>
            <a:ext cx="2286000" cy="2057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2362200"/>
            <a:ext cx="88392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</a:pPr>
            <a:r>
              <a:rPr lang="en-US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… the ‘Minority Stake with Majority Rights’ Attitude.</a:t>
            </a:r>
          </a:p>
          <a:p>
            <a:pPr marL="908050" lvl="1" indent="-455613" algn="just" defTabSz="682625" fontAlgn="base">
              <a:spcBef>
                <a:spcPts val="18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50000"/>
              <a:buFont typeface="Wingdings" pitchFamily="2" charset="2"/>
              <a:buChar char="q"/>
            </a:pPr>
            <a:endParaRPr lang="en-US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marL="908050" lvl="1" indent="-455613" algn="just" defTabSz="682625" fontAlgn="base">
              <a:spcBef>
                <a:spcPts val="18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50000"/>
              <a:buFont typeface="Wingdings" pitchFamily="2" charset="2"/>
              <a:buChar char="q"/>
            </a:pPr>
            <a:endParaRPr lang="en-IN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85000"/>
            </a:pPr>
            <a:endParaRPr lang="en-IN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28486" y="1219200"/>
            <a:ext cx="7086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Investor Expectations Need to Change…</a:t>
            </a:r>
            <a:endParaRPr lang="en-GB" sz="3600" b="1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8" name="Picture 17" descr="Less Bang More Buck.jpg"/>
          <p:cNvPicPr>
            <a:picLocks noChangeAspect="1"/>
          </p:cNvPicPr>
          <p:nvPr/>
        </p:nvPicPr>
        <p:blipFill>
          <a:blip r:embed="rId6" cstate="print">
            <a:lum bright="-3000"/>
          </a:blip>
          <a:stretch>
            <a:fillRect/>
          </a:stretch>
        </p:blipFill>
        <p:spPr>
          <a:xfrm>
            <a:off x="2971800" y="3200400"/>
            <a:ext cx="3429000" cy="3429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2362200"/>
            <a:ext cx="88392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Nomination on Board – not commensurate with investment</a:t>
            </a: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GB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GB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GB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Mandatory Quorum Requirement</a:t>
            </a:r>
          </a:p>
          <a:p>
            <a:pPr marL="908050" lvl="1" indent="-455613" algn="just" defTabSz="682625" fontAlgn="base">
              <a:spcBef>
                <a:spcPts val="18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50000"/>
              <a:buFont typeface="Wingdings" pitchFamily="2" charset="2"/>
              <a:buChar char="q"/>
            </a:pPr>
            <a:endParaRPr lang="en-US" sz="16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08050" lvl="1" indent="-455613" algn="just" defTabSz="682625" fontAlgn="base">
              <a:spcBef>
                <a:spcPts val="18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50000"/>
              <a:buFont typeface="Wingdings" pitchFamily="2" charset="2"/>
              <a:buChar char="q"/>
            </a:pPr>
            <a:endParaRPr lang="en-IN" sz="16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85000"/>
            </a:pPr>
            <a:endParaRPr lang="en-IN" sz="3000" b="1" u="sng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1219200"/>
            <a:ext cx="8153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Board Level Participation</a:t>
            </a:r>
          </a:p>
        </p:txBody>
      </p:sp>
      <p:pic>
        <p:nvPicPr>
          <p:cNvPr id="17410" name="Picture 2" descr="https://encrypted-tbn3.gstatic.com/images?q=tbn:ANd9GcQYzyEKmHhbzREsPJ-M5IQ1IYIQtVNSyetIhJcDWpT53siwwB9ad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95600" y="3200400"/>
            <a:ext cx="3276600" cy="2340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2362200"/>
            <a:ext cx="88392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Reserved Matters / Affirmative Voting Rights</a:t>
            </a: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GB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Operational Interference</a:t>
            </a: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GB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Reporting Requirements</a:t>
            </a: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GB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GB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US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IN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IN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1219200"/>
            <a:ext cx="8153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Voting and Reporting Rights</a:t>
            </a:r>
          </a:p>
        </p:txBody>
      </p:sp>
      <p:pic>
        <p:nvPicPr>
          <p:cNvPr id="16388" name="Picture 4" descr="https://encrypted-tbn3.gstatic.com/images?q=tbn:ANd9GcS36n32LJgGfRhI4BwNd9RhEpkEbamKf7T-r5vGuByNwfA-xCicm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4267200"/>
            <a:ext cx="3745167" cy="2438400"/>
          </a:xfrm>
          <a:prstGeom prst="rect">
            <a:avLst/>
          </a:prstGeom>
          <a:blipFill dpi="0" rotWithShape="1">
            <a:blip r:embed="rId7" cstate="print">
              <a:alphaModFix amt="0"/>
            </a:blip>
            <a:srcRect/>
            <a:tile tx="0" ty="0" sx="100000" sy="100000" flip="none" algn="tl"/>
          </a:blipFill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3" name="Picture 12" descr="Vet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76800" y="3276600"/>
            <a:ext cx="3200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2362200"/>
            <a:ext cx="88392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Anti-Dilution, Ratchet and other Pre-emptive Rights</a:t>
            </a: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Lock-in on Transfer of Promoter Shares</a:t>
            </a: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GB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GB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ROFO and ROFR</a:t>
            </a:r>
          </a:p>
          <a:p>
            <a:pPr lvl="1" indent="-455613" algn="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Tag Along and Drag Along</a:t>
            </a:r>
          </a:p>
          <a:p>
            <a:pPr lvl="4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q"/>
            </a:pPr>
            <a:endParaRPr lang="en-GB" sz="1200" b="1" kern="0" dirty="0" smtClean="0">
              <a:solidFill>
                <a:srgbClr val="C0504D">
                  <a:lumMod val="75000"/>
                </a:srgbClr>
              </a:solidFill>
              <a:latin typeface="Arial Narrow" pitchFamily="34" charset="0"/>
            </a:endParaRPr>
          </a:p>
          <a:p>
            <a:pPr lvl="3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Ø"/>
            </a:pPr>
            <a:endParaRPr lang="en-GB" sz="1400" b="1" kern="0" dirty="0" smtClean="0">
              <a:solidFill>
                <a:srgbClr val="C0504D">
                  <a:lumMod val="75000"/>
                </a:srgbClr>
              </a:solidFill>
              <a:latin typeface="Arial Narrow" pitchFamily="34" charset="0"/>
            </a:endParaRPr>
          </a:p>
          <a:p>
            <a:pPr marL="908050" lvl="1" indent="-455613" algn="just" defTabSz="682625" fontAlgn="base">
              <a:spcBef>
                <a:spcPts val="18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50000"/>
              <a:buFont typeface="Wingdings" pitchFamily="2" charset="2"/>
              <a:buChar char="q"/>
            </a:pPr>
            <a:endParaRPr lang="en-US" sz="16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08050" lvl="1" indent="-455613" algn="just" defTabSz="682625" fontAlgn="base">
              <a:spcBef>
                <a:spcPts val="18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50000"/>
              <a:buFont typeface="Wingdings" pitchFamily="2" charset="2"/>
              <a:buChar char="q"/>
            </a:pPr>
            <a:endParaRPr lang="en-IN" sz="16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85000"/>
            </a:pPr>
            <a:endParaRPr lang="en-IN" sz="3000" b="1" u="sng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1219200"/>
            <a:ext cx="8153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Pre-emptive and Restrictive Rights</a:t>
            </a:r>
          </a:p>
        </p:txBody>
      </p:sp>
      <p:pic>
        <p:nvPicPr>
          <p:cNvPr id="14340" name="Picture 4" descr="https://encrypted-tbn3.gstatic.com/images?q=tbn:ANd9GcRDNAg12EB6b7ymH7g2e4mYMWbRBwgHl-l6YITU6gFEZCpLI27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3581400"/>
            <a:ext cx="2819400" cy="1581431"/>
          </a:xfrm>
          <a:prstGeom prst="rect">
            <a:avLst/>
          </a:prstGeom>
          <a:noFill/>
        </p:spPr>
      </p:pic>
      <p:pic>
        <p:nvPicPr>
          <p:cNvPr id="14342" name="Picture 6" descr="http://www.plannerlounge.com.au/wp-content/uploads/Plannerlounge-drag-alon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" y="4191000"/>
            <a:ext cx="2895600" cy="21229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2362200"/>
            <a:ext cx="88392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US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Public Offering</a:t>
            </a:r>
          </a:p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US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Buy-Back</a:t>
            </a:r>
          </a:p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US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US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US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Put options</a:t>
            </a:r>
          </a:p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r>
              <a:rPr lang="en-US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Strategic Sale - with Drag Along</a:t>
            </a: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  <a:buFont typeface="Wingdings" pitchFamily="2" charset="2"/>
              <a:buChar char="l"/>
            </a:pPr>
            <a:endParaRPr lang="en-US" sz="3200" kern="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1219200"/>
            <a:ext cx="8153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Complicated Exit Options – Do they work?</a:t>
            </a:r>
          </a:p>
        </p:txBody>
      </p:sp>
      <p:pic>
        <p:nvPicPr>
          <p:cNvPr id="13314" name="Picture 2" descr="http://nothingtosay.com/wp-content/uploads/2011/09/bullish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2438400"/>
            <a:ext cx="2514600" cy="1888236"/>
          </a:xfrm>
          <a:prstGeom prst="rect">
            <a:avLst/>
          </a:prstGeom>
          <a:noFill/>
        </p:spPr>
      </p:pic>
      <p:pic>
        <p:nvPicPr>
          <p:cNvPr id="13318" name="Picture 6" descr="http://media2.intoday.in/btmt/images/stories/retail-investors_505_02281206400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0" y="3319755"/>
            <a:ext cx="3124200" cy="1633245"/>
          </a:xfrm>
          <a:prstGeom prst="rect">
            <a:avLst/>
          </a:prstGeom>
          <a:noFill/>
        </p:spPr>
      </p:pic>
      <p:pic>
        <p:nvPicPr>
          <p:cNvPr id="13320" name="Picture 8" descr="http://2.bp.blogspot.com/-upVB-2unz7k/TdZOd5BC4fI/AAAAAAAAACg/FEE6KWA4FpU/s1600/Fighting%2BMarket%2BRisk%2BUse%2BPut%2BOption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81400" y="4038600"/>
            <a:ext cx="1676400" cy="1730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2362200"/>
            <a:ext cx="88392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</a:pPr>
            <a:r>
              <a:rPr lang="en-US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…the mindset of ‘playing’ with Investors’ money.</a:t>
            </a:r>
          </a:p>
          <a:p>
            <a:pPr lvl="1" indent="-455613" algn="just" fontAlgn="base">
              <a:spcBef>
                <a:spcPct val="4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Pct val="85000"/>
            </a:pPr>
            <a:endParaRPr lang="en-IN" sz="3000" b="1" u="sng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1000" y="1219200"/>
            <a:ext cx="8153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Entrepreneur Expectations Need to Change...</a:t>
            </a:r>
          </a:p>
        </p:txBody>
      </p:sp>
      <p:pic>
        <p:nvPicPr>
          <p:cNvPr id="12292" name="Picture 4" descr="http://blog.mensliberty.com/Portals/157023/images/waste%20mone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4600" y="3124200"/>
            <a:ext cx="4267200" cy="3200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</p:spPr>
        <p:txBody>
          <a:bodyPr/>
          <a:lstStyle/>
          <a:p>
            <a:fld id="{E939C16C-D444-4A1F-8D3A-DBB8AE0D9BC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0104"/>
            <a:ext cx="9144000" cy="1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6" y="152399"/>
            <a:ext cx="1704974" cy="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9100" y="152400"/>
            <a:ext cx="800100" cy="73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2362200"/>
            <a:ext cx="8839200" cy="419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lvl="1" indent="-455613" algn="ctr" fontAlgn="base">
              <a:spcBef>
                <a:spcPct val="4000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SzPct val="85000"/>
            </a:pPr>
            <a:r>
              <a:rPr lang="en-US" sz="3200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…is NOT free Money !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1219200"/>
            <a:ext cx="8153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CD6E3"/>
            </a:solidFill>
            <a:miter lim="800000"/>
            <a:headEnd/>
            <a:tailEnd/>
          </a:ln>
        </p:spPr>
        <p:txBody>
          <a:bodyPr lIns="54000" tIns="54000" rIns="54000" bIns="54000" anchor="ctr" anchorCtr="1"/>
          <a:lstStyle/>
          <a:p>
            <a:pPr marR="0" lvl="0" indent="0" algn="ctr" defTabSz="762000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Investors’ Money...</a:t>
            </a:r>
          </a:p>
        </p:txBody>
      </p:sp>
      <p:pic>
        <p:nvPicPr>
          <p:cNvPr id="10" name="Picture 2" descr="http://s3.amazonaws.com/rapgenius/1377720304_Spending-mone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3046729"/>
            <a:ext cx="2667000" cy="35826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219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LexCounsel</dc:creator>
  <cp:lastModifiedBy>LexCounsel</cp:lastModifiedBy>
  <cp:revision>200</cp:revision>
  <dcterms:created xsi:type="dcterms:W3CDTF">2010-11-18T04:25:12Z</dcterms:created>
  <dcterms:modified xsi:type="dcterms:W3CDTF">2014-03-05T07:23:51Z</dcterms:modified>
</cp:coreProperties>
</file>